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0" r:id="rId3"/>
    <p:sldId id="259" r:id="rId4"/>
    <p:sldId id="258" r:id="rId5"/>
    <p:sldId id="266" r:id="rId6"/>
    <p:sldId id="286" r:id="rId7"/>
    <p:sldId id="271" r:id="rId8"/>
    <p:sldId id="262" r:id="rId9"/>
    <p:sldId id="261" r:id="rId10"/>
    <p:sldId id="265" r:id="rId11"/>
    <p:sldId id="257" r:id="rId12"/>
    <p:sldId id="268" r:id="rId13"/>
    <p:sldId id="264" r:id="rId14"/>
    <p:sldId id="267" r:id="rId15"/>
    <p:sldId id="269" r:id="rId16"/>
    <p:sldId id="270" r:id="rId17"/>
    <p:sldId id="272" r:id="rId18"/>
    <p:sldId id="273" r:id="rId19"/>
    <p:sldId id="274" r:id="rId20"/>
    <p:sldId id="279" r:id="rId21"/>
    <p:sldId id="275" r:id="rId22"/>
    <p:sldId id="276" r:id="rId23"/>
    <p:sldId id="277" r:id="rId24"/>
    <p:sldId id="282" r:id="rId25"/>
    <p:sldId id="287" r:id="rId26"/>
    <p:sldId id="288" r:id="rId27"/>
    <p:sldId id="283" r:id="rId28"/>
    <p:sldId id="278" r:id="rId29"/>
    <p:sldId id="281" r:id="rId30"/>
    <p:sldId id="285" r:id="rId31"/>
    <p:sldId id="284" r:id="rId32"/>
    <p:sldId id="263" r:id="rId33"/>
    <p:sldId id="280"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1" autoAdjust="0"/>
    <p:restoredTop sz="90634" autoAdjust="0"/>
  </p:normalViewPr>
  <p:slideViewPr>
    <p:cSldViewPr>
      <p:cViewPr varScale="1">
        <p:scale>
          <a:sx n="55" d="100"/>
          <a:sy n="55" d="100"/>
        </p:scale>
        <p:origin x="-32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15BF864-AB1A-462F-A961-E33FE89C7EE4}" type="datetimeFigureOut">
              <a:rPr lang="en-US" smtClean="0"/>
              <a:pPr/>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B7203-BD37-46DC-A5E2-F711FF6B3A74}"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5BF864-AB1A-462F-A961-E33FE89C7EE4}" type="datetimeFigureOut">
              <a:rPr lang="en-US" smtClean="0"/>
              <a:pPr/>
              <a:t>7/30/2017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0DB7203-BD37-46DC-A5E2-F711FF6B3A74}"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gi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www.qsl.net/w6elprop/"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hyperlink" Target="http://dx.qsl.net/propagation/"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voacap.com/"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www.wm7d.net/hamradio/solar/"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hyperlink" Target="http://www.hamqsl.com/solar.html"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www.bandconditions.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cdxf.org/beacon/index.html"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www.eham.net/ehamforum/smf/index.php?topic=106022.0"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hyperlink" Target="http://www.spacew.com/www/realtime.php"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www.technology.heartland.edu/faculty/chrism/.../radio%20wave%20propagation.ppt" TargetMode="External"/><Relationship Id="rId2" Type="http://schemas.openxmlformats.org/officeDocument/2006/relationships/hyperlink" Target="https://en.wikipedia.org/wiki" TargetMode="External"/><Relationship Id="rId1" Type="http://schemas.openxmlformats.org/officeDocument/2006/relationships/slideLayout" Target="../slideLayouts/slideLayout2.xml"/><Relationship Id="rId5" Type="http://schemas.openxmlformats.org/officeDocument/2006/relationships/hyperlink" Target="https://www.kth.se/polopoly_fs/1.../F2%20Antennas%20and%20propagation.ppt" TargetMode="External"/><Relationship Id="rId4" Type="http://schemas.openxmlformats.org/officeDocument/2006/relationships/hyperlink" Target="https://www.slideshare.net/jetpo27/ground-waves" TargetMode="External"/></Relationships>
</file>

<file path=ppt/slides/_rels/slide3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www.pskreporter.co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physics.princeton.edu/pulsar/K1JT/wspr.html" TargetMode="External"/><Relationship Id="rId2" Type="http://schemas.openxmlformats.org/officeDocument/2006/relationships/hyperlink" Target="http://www.wsprnet.org/"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US" sz="4800" b="1" dirty="0" smtClean="0"/>
              <a:t>HF Propagation</a:t>
            </a:r>
            <a:endParaRPr lang="en-US" sz="4800" b="1" dirty="0"/>
          </a:p>
        </p:txBody>
      </p:sp>
      <p:sp>
        <p:nvSpPr>
          <p:cNvPr id="3" name="Subtitle 2"/>
          <p:cNvSpPr>
            <a:spLocks noGrp="1"/>
          </p:cNvSpPr>
          <p:nvPr>
            <p:ph type="subTitle" idx="1"/>
          </p:nvPr>
        </p:nvSpPr>
        <p:spPr/>
        <p:txBody>
          <a:bodyPr/>
          <a:lstStyle/>
          <a:p>
            <a:r>
              <a:rPr lang="en-US" b="1" dirty="0" smtClean="0">
                <a:solidFill>
                  <a:schemeClr val="accent1"/>
                </a:solidFill>
              </a:rPr>
              <a:t>BY</a:t>
            </a:r>
          </a:p>
          <a:p>
            <a:r>
              <a:rPr lang="en-US" b="1" dirty="0" smtClean="0">
                <a:solidFill>
                  <a:schemeClr val="accent1"/>
                </a:solidFill>
              </a:rPr>
              <a:t>AL SHEPPARD, W4ZSC</a:t>
            </a:r>
            <a:endParaRPr lang="en-US" b="1" dirty="0">
              <a:solidFill>
                <a:schemeClr val="accent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Ionosphere—Friend of HF Communications</a:t>
            </a:r>
            <a:endParaRPr lang="en-US" b="1" dirty="0"/>
          </a:p>
        </p:txBody>
      </p:sp>
      <p:pic>
        <p:nvPicPr>
          <p:cNvPr id="19458" name="Picture 2" descr="https://upload.wikimedia.org/wikipedia/commons/thumb/d/d5/Skywave.jpg/250px-Skywave.jpg"/>
          <p:cNvPicPr>
            <a:picLocks noGrp="1" noChangeAspect="1" noChangeArrowheads="1"/>
          </p:cNvPicPr>
          <p:nvPr>
            <p:ph idx="1"/>
          </p:nvPr>
        </p:nvPicPr>
        <p:blipFill>
          <a:blip r:embed="rId2" cstate="print"/>
          <a:srcRect/>
          <a:stretch>
            <a:fillRect/>
          </a:stretch>
        </p:blipFill>
        <p:spPr bwMode="auto">
          <a:xfrm>
            <a:off x="1371601" y="1456480"/>
            <a:ext cx="6676222" cy="502051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smtClean="0"/>
              <a:t>Layers of the Ionosphere</a:t>
            </a:r>
            <a:endParaRPr lang="en-US" sz="4800" b="1" dirty="0"/>
          </a:p>
        </p:txBody>
      </p:sp>
      <p:pic>
        <p:nvPicPr>
          <p:cNvPr id="1026" name="Picture 2" descr="Image result for images ionosphere"/>
          <p:cNvPicPr>
            <a:picLocks noGrp="1" noChangeAspect="1" noChangeArrowheads="1"/>
          </p:cNvPicPr>
          <p:nvPr>
            <p:ph idx="1"/>
          </p:nvPr>
        </p:nvPicPr>
        <p:blipFill>
          <a:blip r:embed="rId2" cstate="print"/>
          <a:srcRect/>
          <a:stretch>
            <a:fillRect/>
          </a:stretch>
        </p:blipFill>
        <p:spPr bwMode="auto">
          <a:xfrm>
            <a:off x="304800" y="1524000"/>
            <a:ext cx="8534400" cy="481352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0" y="0"/>
            <a:ext cx="7620000" cy="960438"/>
          </a:xfrm>
        </p:spPr>
        <p:txBody>
          <a:bodyPr/>
          <a:lstStyle/>
          <a:p>
            <a:r>
              <a:rPr lang="en-US" b="1" dirty="0" smtClean="0"/>
              <a:t>Ionosphere Layers</a:t>
            </a:r>
            <a:endParaRPr lang="en-US" b="1" dirty="0"/>
          </a:p>
        </p:txBody>
      </p:sp>
      <p:graphicFrame>
        <p:nvGraphicFramePr>
          <p:cNvPr id="4" name="Content Placeholder 3"/>
          <p:cNvGraphicFramePr>
            <a:graphicFrameLocks noGrp="1"/>
          </p:cNvGraphicFramePr>
          <p:nvPr>
            <p:ph idx="1"/>
          </p:nvPr>
        </p:nvGraphicFramePr>
        <p:xfrm>
          <a:off x="304800" y="914400"/>
          <a:ext cx="8534400" cy="5760720"/>
        </p:xfrm>
        <a:graphic>
          <a:graphicData uri="http://schemas.openxmlformats.org/drawingml/2006/table">
            <a:tbl>
              <a:tblPr firstRow="1" bandRow="1">
                <a:tableStyleId>{5C22544A-7EE6-4342-B048-85BDC9FD1C3A}</a:tableStyleId>
              </a:tblPr>
              <a:tblGrid>
                <a:gridCol w="1600200"/>
                <a:gridCol w="6934200"/>
              </a:tblGrid>
              <a:tr h="1056640">
                <a:tc>
                  <a:txBody>
                    <a:bodyPr/>
                    <a:lstStyle/>
                    <a:p>
                      <a:pPr algn="ctr"/>
                      <a:r>
                        <a:rPr lang="en-US" sz="3200" dirty="0" smtClean="0"/>
                        <a:t>D</a:t>
                      </a:r>
                      <a:endParaRPr lang="en-US" sz="3200" dirty="0"/>
                    </a:p>
                  </a:txBody>
                  <a:tcPr/>
                </a:tc>
                <a:tc>
                  <a:txBody>
                    <a:bodyPr/>
                    <a:lstStyle/>
                    <a:p>
                      <a:r>
                        <a:rPr lang="en-US" sz="2400" dirty="0" smtClean="0"/>
                        <a:t>Only in daylight; disappears at night</a:t>
                      </a:r>
                    </a:p>
                    <a:p>
                      <a:r>
                        <a:rPr lang="en-US" sz="2400" dirty="0" smtClean="0"/>
                        <a:t>Not much use to propagation; absorbs  160, 80 and 40 especially.  37-57 miles above earth</a:t>
                      </a:r>
                      <a:endParaRPr lang="en-US" sz="2400" dirty="0"/>
                    </a:p>
                  </a:txBody>
                  <a:tcPr/>
                </a:tc>
              </a:tr>
              <a:tr h="1056640">
                <a:tc>
                  <a:txBody>
                    <a:bodyPr/>
                    <a:lstStyle/>
                    <a:p>
                      <a:pPr algn="ctr"/>
                      <a:r>
                        <a:rPr lang="en-US" sz="3200" b="1" dirty="0" smtClean="0"/>
                        <a:t>E, E</a:t>
                      </a:r>
                      <a:r>
                        <a:rPr lang="en-US" sz="3200" b="1" baseline="-25000" dirty="0" smtClean="0"/>
                        <a:t>s</a:t>
                      </a:r>
                      <a:endParaRPr lang="en-US" sz="3200" b="1" baseline="-25000" dirty="0"/>
                    </a:p>
                  </a:txBody>
                  <a:tcPr/>
                </a:tc>
                <a:tc>
                  <a:txBody>
                    <a:bodyPr/>
                    <a:lstStyle/>
                    <a:p>
                      <a:r>
                        <a:rPr lang="en-US" sz="2400" b="1" dirty="0" smtClean="0"/>
                        <a:t>Except for high sunspot activity not a big factor for HF propagation. Peaks around noon and drops off after sundown. Sporadic E affects 28MHz</a:t>
                      </a:r>
                      <a:r>
                        <a:rPr lang="en-US" sz="2400" b="1" baseline="0" dirty="0" smtClean="0"/>
                        <a:t> to VHF occasionally.  Stimulated by x-rays and meteors—mostly summer phenomena.  Reflects up to 1500 miles.  62-71 miles above earth</a:t>
                      </a:r>
                      <a:endParaRPr lang="en-US" sz="2400" b="1" dirty="0"/>
                    </a:p>
                  </a:txBody>
                  <a:tcPr/>
                </a:tc>
              </a:tr>
              <a:tr h="2179320">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3200" b="1" kern="1200" dirty="0" smtClean="0">
                          <a:solidFill>
                            <a:srgbClr val="C00000"/>
                          </a:solidFill>
                          <a:latin typeface="+mn-lt"/>
                          <a:ea typeface="+mn-ea"/>
                          <a:cs typeface="+mn-cs"/>
                        </a:rPr>
                        <a:t>F</a:t>
                      </a:r>
                    </a:p>
                    <a:p>
                      <a:pPr algn="ctr"/>
                      <a:endParaRPr lang="en-US" sz="3200" b="1" baseline="-250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b="1" dirty="0" smtClean="0">
                          <a:solidFill>
                            <a:srgbClr val="C00000"/>
                          </a:solidFill>
                        </a:rPr>
                        <a:t>Main propagation layer for HF. Very dependent on ionization caused by sun radiation.  Can last through night. MUF very important.  During day may split into </a:t>
                      </a:r>
                      <a:r>
                        <a:rPr lang="en-US" sz="2400" b="1" kern="1200" dirty="0" smtClean="0">
                          <a:solidFill>
                            <a:srgbClr val="C00000"/>
                          </a:solidFill>
                          <a:latin typeface="+mn-lt"/>
                          <a:ea typeface="+mn-ea"/>
                          <a:cs typeface="+mn-cs"/>
                        </a:rPr>
                        <a:t>F</a:t>
                      </a:r>
                      <a:r>
                        <a:rPr lang="en-US" sz="2400" b="1" kern="1200" baseline="-25000" dirty="0" smtClean="0">
                          <a:solidFill>
                            <a:srgbClr val="C00000"/>
                          </a:solidFill>
                          <a:latin typeface="+mn-lt"/>
                          <a:ea typeface="+mn-ea"/>
                          <a:cs typeface="+mn-cs"/>
                        </a:rPr>
                        <a:t>1 </a:t>
                      </a:r>
                      <a:r>
                        <a:rPr lang="en-US" sz="2400" b="1" kern="1200" baseline="0" dirty="0" smtClean="0">
                          <a:solidFill>
                            <a:srgbClr val="C00000"/>
                          </a:solidFill>
                          <a:latin typeface="+mn-lt"/>
                          <a:ea typeface="+mn-ea"/>
                          <a:cs typeface="+mn-cs"/>
                        </a:rPr>
                        <a:t>&amp; </a:t>
                      </a:r>
                      <a:r>
                        <a:rPr lang="en-US" sz="2400" b="1" kern="1200" dirty="0" smtClean="0">
                          <a:solidFill>
                            <a:srgbClr val="C00000"/>
                          </a:solidFill>
                          <a:latin typeface="+mn-lt"/>
                          <a:ea typeface="+mn-ea"/>
                          <a:cs typeface="+mn-cs"/>
                        </a:rPr>
                        <a:t>F</a:t>
                      </a:r>
                      <a:r>
                        <a:rPr lang="en-US" sz="2400" b="1" kern="1200" baseline="-25000" dirty="0" smtClean="0">
                          <a:solidFill>
                            <a:srgbClr val="C00000"/>
                          </a:solidFill>
                          <a:latin typeface="+mn-lt"/>
                          <a:ea typeface="+mn-ea"/>
                          <a:cs typeface="+mn-cs"/>
                        </a:rPr>
                        <a:t>2 </a:t>
                      </a:r>
                      <a:r>
                        <a:rPr lang="en-US" sz="2400" b="1" kern="1200" baseline="0" dirty="0" smtClean="0">
                          <a:solidFill>
                            <a:srgbClr val="C00000"/>
                          </a:solidFill>
                          <a:latin typeface="+mn-lt"/>
                          <a:ea typeface="+mn-ea"/>
                          <a:cs typeface="+mn-cs"/>
                        </a:rPr>
                        <a:t> layers with both causing skip.  Up to 3000 mile single skip.  Up to 4-5 multi-hops can occur.  100-310 miles above earth</a:t>
                      </a:r>
                    </a:p>
                  </a:txBody>
                  <a:tcPr/>
                </a:tc>
              </a:tr>
            </a:tbl>
          </a:graphicData>
        </a:graphic>
      </p:graphicFrame>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447800"/>
          </a:xfrm>
        </p:spPr>
        <p:txBody>
          <a:bodyPr/>
          <a:lstStyle/>
          <a:p>
            <a:r>
              <a:rPr lang="en-US" b="1" dirty="0" smtClean="0"/>
              <a:t>HF Radio Mostly Propagated by Sky Waves</a:t>
            </a:r>
            <a:endParaRPr lang="en-US" b="1" dirty="0"/>
          </a:p>
        </p:txBody>
      </p:sp>
      <p:pic>
        <p:nvPicPr>
          <p:cNvPr id="4" name="Content Placeholder 3" descr="C:\Users\Ray\Pictures\NTX2-19.gif"/>
          <p:cNvPicPr>
            <a:picLocks noGrp="1" noChangeAspect="1" noChangeArrowheads="1"/>
          </p:cNvPicPr>
          <p:nvPr>
            <p:ph idx="1"/>
          </p:nvPr>
        </p:nvPicPr>
        <p:blipFill>
          <a:blip r:embed="rId2" cstate="print"/>
          <a:srcRect/>
          <a:stretch>
            <a:fillRect/>
          </a:stretch>
        </p:blipFill>
        <p:spPr bwMode="auto">
          <a:xfrm>
            <a:off x="990600" y="1600200"/>
            <a:ext cx="7162800" cy="510512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Primary </a:t>
            </a:r>
            <a:r>
              <a:rPr lang="en-US" b="1" dirty="0" err="1" smtClean="0"/>
              <a:t>Ionospheric</a:t>
            </a:r>
            <a:r>
              <a:rPr lang="en-US" b="1" dirty="0" smtClean="0"/>
              <a:t> Changes Are Due to Sunspot Activity </a:t>
            </a:r>
            <a:endParaRPr lang="en-US" b="1" dirty="0"/>
          </a:p>
        </p:txBody>
      </p:sp>
      <p:pic>
        <p:nvPicPr>
          <p:cNvPr id="2050" name="Picture 2" descr="Image result for sunspot images"/>
          <p:cNvPicPr>
            <a:picLocks noGrp="1" noChangeAspect="1" noChangeArrowheads="1"/>
          </p:cNvPicPr>
          <p:nvPr>
            <p:ph idx="1"/>
          </p:nvPr>
        </p:nvPicPr>
        <p:blipFill>
          <a:blip r:embed="rId2" cstate="print"/>
          <a:srcRect/>
          <a:stretch>
            <a:fillRect/>
          </a:stretch>
        </p:blipFill>
        <p:spPr bwMode="auto">
          <a:xfrm>
            <a:off x="1828800" y="1676400"/>
            <a:ext cx="5477353" cy="4945795"/>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accent6">
                    <a:lumMod val="75000"/>
                  </a:schemeClr>
                </a:solidFill>
              </a:rPr>
              <a:t>Sunspot Cycle</a:t>
            </a:r>
            <a:endParaRPr lang="en-US" b="1" dirty="0">
              <a:solidFill>
                <a:schemeClr val="accent6">
                  <a:lumMod val="75000"/>
                </a:schemeClr>
              </a:solidFill>
            </a:endParaRPr>
          </a:p>
        </p:txBody>
      </p:sp>
      <p:pic>
        <p:nvPicPr>
          <p:cNvPr id="26626" name="Picture 2" descr="Image result"/>
          <p:cNvPicPr>
            <a:picLocks noGrp="1" noChangeAspect="1" noChangeArrowheads="1"/>
          </p:cNvPicPr>
          <p:nvPr>
            <p:ph idx="1"/>
          </p:nvPr>
        </p:nvPicPr>
        <p:blipFill>
          <a:blip r:embed="rId2" cstate="print"/>
          <a:srcRect/>
          <a:stretch>
            <a:fillRect/>
          </a:stretch>
        </p:blipFill>
        <p:spPr bwMode="auto">
          <a:xfrm>
            <a:off x="304800" y="2209800"/>
            <a:ext cx="8393940" cy="3504469"/>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Recent Sunspot Cycles ~11 yrs</a:t>
            </a:r>
            <a:endParaRPr lang="en-US" b="1" dirty="0"/>
          </a:p>
        </p:txBody>
      </p:sp>
      <p:pic>
        <p:nvPicPr>
          <p:cNvPr id="28674" name="Picture 2" descr="clip_image020"/>
          <p:cNvPicPr>
            <a:picLocks noGrp="1" noChangeAspect="1" noChangeArrowheads="1"/>
          </p:cNvPicPr>
          <p:nvPr>
            <p:ph idx="1"/>
          </p:nvPr>
        </p:nvPicPr>
        <p:blipFill>
          <a:blip r:embed="rId2" cstate="print"/>
          <a:srcRect/>
          <a:stretch>
            <a:fillRect/>
          </a:stretch>
        </p:blipFill>
        <p:spPr bwMode="auto">
          <a:xfrm>
            <a:off x="455580" y="914400"/>
            <a:ext cx="8078820" cy="5787231"/>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14400"/>
          </a:xfrm>
        </p:spPr>
        <p:txBody>
          <a:bodyPr>
            <a:normAutofit fontScale="90000"/>
          </a:bodyPr>
          <a:lstStyle/>
          <a:p>
            <a:r>
              <a:rPr lang="en-US" b="1" smtClean="0"/>
              <a:t/>
            </a:r>
            <a:br>
              <a:rPr lang="en-US" b="1" smtClean="0"/>
            </a:br>
            <a:r>
              <a:rPr lang="en-US" b="1" smtClean="0"/>
              <a:t>N2LVI's Quick Guide HF Propagation</a:t>
            </a:r>
            <a:r>
              <a:rPr lang="en-US" b="1" dirty="0" smtClean="0"/>
              <a:t/>
            </a:r>
            <a:br>
              <a:rPr lang="en-US" b="1" dirty="0" smtClean="0"/>
            </a:br>
            <a:endParaRPr lang="en-US" b="1" dirty="0"/>
          </a:p>
        </p:txBody>
      </p:sp>
      <p:pic>
        <p:nvPicPr>
          <p:cNvPr id="29698" name="Picture 2" descr="http://www.qsl.net/w2vtm/images/hf_solar.gif"/>
          <p:cNvPicPr>
            <a:picLocks noGrp="1" noChangeAspect="1" noChangeArrowheads="1"/>
          </p:cNvPicPr>
          <p:nvPr>
            <p:ph idx="1"/>
          </p:nvPr>
        </p:nvPicPr>
        <p:blipFill>
          <a:blip r:embed="rId2" cstate="print"/>
          <a:srcRect/>
          <a:stretch>
            <a:fillRect/>
          </a:stretch>
        </p:blipFill>
        <p:spPr bwMode="auto">
          <a:xfrm>
            <a:off x="533400" y="914400"/>
            <a:ext cx="8281968" cy="57552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lstStyle/>
          <a:p>
            <a:r>
              <a:rPr lang="en-US" b="1" dirty="0" smtClean="0"/>
              <a:t>Terms Affecting HF Propagation</a:t>
            </a:r>
            <a:endParaRPr lang="en-US" b="1" dirty="0"/>
          </a:p>
        </p:txBody>
      </p:sp>
      <p:sp>
        <p:nvSpPr>
          <p:cNvPr id="3" name="Content Placeholder 2"/>
          <p:cNvSpPr>
            <a:spLocks noGrp="1"/>
          </p:cNvSpPr>
          <p:nvPr>
            <p:ph idx="1"/>
          </p:nvPr>
        </p:nvSpPr>
        <p:spPr>
          <a:xfrm>
            <a:off x="457200" y="762000"/>
            <a:ext cx="8229600" cy="6096000"/>
          </a:xfrm>
        </p:spPr>
        <p:txBody>
          <a:bodyPr/>
          <a:lstStyle/>
          <a:p>
            <a:r>
              <a:rPr lang="en-US" b="1" dirty="0" smtClean="0"/>
              <a:t>MUF-Maximum Usable Frequency—highest frequency where HF signals will be reflected or refracted  back to earth.  Higher frequencies will go off into space.  Time and location sensitive. </a:t>
            </a:r>
          </a:p>
          <a:p>
            <a:r>
              <a:rPr lang="en-US" b="1" dirty="0" smtClean="0"/>
              <a:t>Refraction/Reflection—Refraction is bending of waves through a material medium.  Reflection is the wave bouncing off the medium.  With the ionosphere it is technically refraction but some sources use one and the other more or less interchangeably.</a:t>
            </a:r>
            <a:endParaRPr lang="en-US" b="1"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b="1" dirty="0" smtClean="0"/>
              <a:t>Terms Continued</a:t>
            </a:r>
            <a:endParaRPr lang="en-US" b="1" dirty="0"/>
          </a:p>
        </p:txBody>
      </p:sp>
      <p:sp>
        <p:nvSpPr>
          <p:cNvPr id="3" name="Content Placeholder 2"/>
          <p:cNvSpPr>
            <a:spLocks noGrp="1"/>
          </p:cNvSpPr>
          <p:nvPr>
            <p:ph idx="1"/>
          </p:nvPr>
        </p:nvSpPr>
        <p:spPr>
          <a:xfrm>
            <a:off x="609600" y="990600"/>
            <a:ext cx="8229600" cy="5638800"/>
          </a:xfrm>
        </p:spPr>
        <p:txBody>
          <a:bodyPr>
            <a:normAutofit/>
          </a:bodyPr>
          <a:lstStyle/>
          <a:p>
            <a:r>
              <a:rPr lang="en-US" b="1" dirty="0" smtClean="0"/>
              <a:t>Diffraction—Waves typically encounter a sharp edge and bend around it to propagate without Line of Sight</a:t>
            </a:r>
          </a:p>
          <a:p>
            <a:r>
              <a:rPr lang="en-US" b="1" dirty="0" smtClean="0"/>
              <a:t>Scattering—Propagation affected by objects smaller than  a wavelength, e.g., trees, foliage, signs, lamp posts</a:t>
            </a:r>
          </a:p>
          <a:p>
            <a:pPr marL="342900" lvl="3" indent="-342900">
              <a:buFont typeface="Arial" charset="0"/>
              <a:buChar char="•"/>
            </a:pPr>
            <a:r>
              <a:rPr lang="en-US" sz="3200" b="1" dirty="0" smtClean="0"/>
              <a:t>Critical Angle--</a:t>
            </a:r>
            <a:r>
              <a:rPr lang="en-US" altLang="en-US" sz="3200" b="1" dirty="0" smtClean="0"/>
              <a:t>Maximum angle at which radio waves are bent enough to return to earth for a given frequency; decreases with increasing frequency.  Low angle usually better for DX.</a:t>
            </a:r>
          </a:p>
          <a:p>
            <a:pPr>
              <a:buNone/>
            </a:pPr>
            <a:endParaRPr lang="en-US"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Great Solution for SSB Contacts when any Band is Open—the Seducer</a:t>
            </a:r>
            <a:endParaRPr lang="en-US" b="1" dirty="0"/>
          </a:p>
        </p:txBody>
      </p:sp>
      <p:sp>
        <p:nvSpPr>
          <p:cNvPr id="3" name="Content Placeholder 2"/>
          <p:cNvSpPr>
            <a:spLocks noGrp="1"/>
          </p:cNvSpPr>
          <p:nvPr>
            <p:ph idx="1"/>
          </p:nvPr>
        </p:nvSpPr>
        <p:spPr>
          <a:xfrm>
            <a:off x="457200" y="1600200"/>
            <a:ext cx="8229600" cy="4953000"/>
          </a:xfrm>
        </p:spPr>
        <p:txBody>
          <a:bodyPr>
            <a:normAutofit fontScale="92500" lnSpcReduction="10000"/>
          </a:bodyPr>
          <a:lstStyle/>
          <a:p>
            <a:r>
              <a:rPr lang="en-US" b="1" dirty="0" smtClean="0"/>
              <a:t>First Reported in April 1 issue of CQ Magazine</a:t>
            </a:r>
          </a:p>
          <a:p>
            <a:r>
              <a:rPr lang="en-US" b="1" dirty="0" smtClean="0"/>
              <a:t>Turns the most raspy truck driver voice into that of sultry 19-21 year old female.</a:t>
            </a:r>
          </a:p>
          <a:p>
            <a:r>
              <a:rPr lang="en-US" b="1" dirty="0" smtClean="0"/>
              <a:t>Developed by Victor’s Secret of Las Vegas.</a:t>
            </a:r>
          </a:p>
          <a:p>
            <a:r>
              <a:rPr lang="en-US" b="1" dirty="0" smtClean="0"/>
              <a:t>Claimed fact: Ham males can detect a female voice 37 dB below the noise floor.</a:t>
            </a:r>
          </a:p>
          <a:p>
            <a:r>
              <a:rPr lang="en-US" b="1" dirty="0" smtClean="0"/>
              <a:t>Manual contains suggestions on how to deal with marriage proposals.</a:t>
            </a:r>
          </a:p>
          <a:p>
            <a:r>
              <a:rPr lang="en-US" b="1" dirty="0" smtClean="0"/>
              <a:t>Order from Seductive Communications, Las Vegas, NV</a:t>
            </a:r>
          </a:p>
          <a:p>
            <a:endParaRPr lang="en-US"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lstStyle/>
          <a:p>
            <a:r>
              <a:rPr lang="en-US" b="1" dirty="0" smtClean="0"/>
              <a:t>Grey Line for Propagation</a:t>
            </a:r>
            <a:endParaRPr lang="en-US" b="1" dirty="0"/>
          </a:p>
        </p:txBody>
      </p:sp>
      <p:sp>
        <p:nvSpPr>
          <p:cNvPr id="3" name="Content Placeholder 2"/>
          <p:cNvSpPr>
            <a:spLocks noGrp="1"/>
          </p:cNvSpPr>
          <p:nvPr>
            <p:ph idx="1"/>
          </p:nvPr>
        </p:nvSpPr>
        <p:spPr>
          <a:xfrm>
            <a:off x="228600" y="990600"/>
            <a:ext cx="8763000" cy="5410200"/>
          </a:xfrm>
        </p:spPr>
        <p:txBody>
          <a:bodyPr>
            <a:noAutofit/>
          </a:bodyPr>
          <a:lstStyle/>
          <a:p>
            <a:r>
              <a:rPr lang="en-US" b="1" dirty="0" smtClean="0"/>
              <a:t>The "grey line" is a band around the Earth that separates daylight from darkness.  Propagation along the grey line is very efficient.  One major reason for this is that the D layer, which absorbs HF signals, disappears rapidly on the sunset side of the grey line, and it has not yet </a:t>
            </a:r>
            <a:r>
              <a:rPr lang="en-US" b="1" smtClean="0"/>
              <a:t>built </a:t>
            </a:r>
            <a:r>
              <a:rPr lang="en-US" b="1" smtClean="0"/>
              <a:t>up on </a:t>
            </a:r>
            <a:r>
              <a:rPr lang="en-US" b="1" dirty="0" smtClean="0"/>
              <a:t>the sunrise side. Ham radio operators and shortwave listeners can optimize long distance communications to various areas of the world by monitoring this band as it moves around the globe.  Ref: QSL Net</a:t>
            </a:r>
            <a:endParaRPr lang="en-US" b="1"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Making Your Own Propagation Assessment</a:t>
            </a:r>
            <a:endParaRPr lang="en-US" b="1" dirty="0"/>
          </a:p>
        </p:txBody>
      </p:sp>
      <p:sp>
        <p:nvSpPr>
          <p:cNvPr id="3" name="Content Placeholder 2"/>
          <p:cNvSpPr>
            <a:spLocks noGrp="1"/>
          </p:cNvSpPr>
          <p:nvPr>
            <p:ph idx="1"/>
          </p:nvPr>
        </p:nvSpPr>
        <p:spPr/>
        <p:txBody>
          <a:bodyPr>
            <a:normAutofit lnSpcReduction="10000"/>
          </a:bodyPr>
          <a:lstStyle/>
          <a:p>
            <a:r>
              <a:rPr lang="en-US" b="1" dirty="0" smtClean="0"/>
              <a:t>Free Program—W6EL Propagation </a:t>
            </a:r>
            <a:r>
              <a:rPr lang="en-US" b="1" dirty="0" smtClean="0">
                <a:hlinkClick r:id="rId2"/>
              </a:rPr>
              <a:t>http://www.qsl.net/w6elprop/</a:t>
            </a:r>
            <a:r>
              <a:rPr lang="en-US" b="1" dirty="0" smtClean="0"/>
              <a:t> </a:t>
            </a:r>
          </a:p>
          <a:p>
            <a:r>
              <a:rPr lang="en-US" b="1" dirty="0" smtClean="0"/>
              <a:t>Requires Solar Flux Index (SFI) and Planetary Index K along with your station location.</a:t>
            </a:r>
          </a:p>
          <a:p>
            <a:r>
              <a:rPr lang="en-US" b="1" dirty="0" smtClean="0"/>
              <a:t>W4ZSC location in Lakeland 28.0043N, 81.968W—Make DEFAULT unless you are going portable</a:t>
            </a:r>
          </a:p>
          <a:p>
            <a:r>
              <a:rPr lang="en-US" b="1" dirty="0" smtClean="0"/>
              <a:t>Put in Country Prefix or choose from Atlas Button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W6EL Prop Example Screen</a:t>
            </a:r>
            <a:br>
              <a:rPr lang="en-US" b="1" dirty="0" smtClean="0"/>
            </a:br>
            <a:r>
              <a:rPr lang="en-US" sz="3100" b="1" dirty="0" smtClean="0"/>
              <a:t>SFI and K from  </a:t>
            </a:r>
            <a:r>
              <a:rPr lang="en-US" sz="3100" b="1" dirty="0" smtClean="0">
                <a:hlinkClick r:id="rId2"/>
              </a:rPr>
              <a:t>http://dx.qsl.net/propagation/</a:t>
            </a:r>
            <a:endParaRPr lang="en-US" sz="3100" b="1" dirty="0"/>
          </a:p>
        </p:txBody>
      </p:sp>
      <p:pic>
        <p:nvPicPr>
          <p:cNvPr id="4" name="Content Placeholder 3" descr="W6ELPROPSCRN.JPG"/>
          <p:cNvPicPr>
            <a:picLocks noGrp="1" noChangeAspect="1"/>
          </p:cNvPicPr>
          <p:nvPr>
            <p:ph idx="1"/>
          </p:nvPr>
        </p:nvPicPr>
        <p:blipFill>
          <a:blip r:embed="rId3" cstate="print"/>
          <a:stretch>
            <a:fillRect/>
          </a:stretch>
        </p:blipFill>
        <p:spPr>
          <a:xfrm>
            <a:off x="0" y="1828800"/>
            <a:ext cx="8900937" cy="418578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W6EL Prop Screen Result I</a:t>
            </a:r>
            <a:endParaRPr lang="en-US" b="1" dirty="0"/>
          </a:p>
        </p:txBody>
      </p:sp>
      <p:pic>
        <p:nvPicPr>
          <p:cNvPr id="4" name="Content Placeholder 3" descr="w6elpropscn2.JPG"/>
          <p:cNvPicPr>
            <a:picLocks noGrp="1" noChangeAspect="1"/>
          </p:cNvPicPr>
          <p:nvPr>
            <p:ph idx="1"/>
          </p:nvPr>
        </p:nvPicPr>
        <p:blipFill>
          <a:blip r:embed="rId2" cstate="print"/>
          <a:stretch>
            <a:fillRect/>
          </a:stretch>
        </p:blipFill>
        <p:spPr>
          <a:xfrm>
            <a:off x="156315" y="1828800"/>
            <a:ext cx="8931293" cy="4114799"/>
          </a:xfr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t>W6EL Propagation Table</a:t>
            </a:r>
            <a:endParaRPr lang="en-US" b="1" dirty="0"/>
          </a:p>
        </p:txBody>
      </p:sp>
      <p:pic>
        <p:nvPicPr>
          <p:cNvPr id="4" name="Content Placeholder 3" descr="propgraph4.JPG"/>
          <p:cNvPicPr>
            <a:picLocks noGrp="1" noChangeAspect="1"/>
          </p:cNvPicPr>
          <p:nvPr>
            <p:ph idx="1"/>
          </p:nvPr>
        </p:nvPicPr>
        <p:blipFill>
          <a:blip r:embed="rId2" cstate="print"/>
          <a:stretch>
            <a:fillRect/>
          </a:stretch>
        </p:blipFill>
        <p:spPr>
          <a:xfrm>
            <a:off x="288340" y="1219200"/>
            <a:ext cx="8518451" cy="5257800"/>
          </a:xfrm>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normAutofit fontScale="90000"/>
          </a:bodyPr>
          <a:lstStyle/>
          <a:p>
            <a:r>
              <a:rPr lang="en-US" b="1" dirty="0" smtClean="0"/>
              <a:t>Voice of America Propagation</a:t>
            </a:r>
            <a:br>
              <a:rPr lang="en-US" b="1" dirty="0" smtClean="0"/>
            </a:br>
            <a:r>
              <a:rPr lang="en-US" b="1" dirty="0" smtClean="0">
                <a:hlinkClick r:id="rId2"/>
              </a:rPr>
              <a:t>www.voacap.com</a:t>
            </a:r>
            <a:endParaRPr lang="en-US" b="1" dirty="0"/>
          </a:p>
        </p:txBody>
      </p:sp>
      <p:pic>
        <p:nvPicPr>
          <p:cNvPr id="1026" name="Picture 2" descr="REL"/>
          <p:cNvPicPr>
            <a:picLocks noGrp="1" noChangeAspect="1" noChangeArrowheads="1"/>
          </p:cNvPicPr>
          <p:nvPr>
            <p:ph idx="1"/>
          </p:nvPr>
        </p:nvPicPr>
        <p:blipFill>
          <a:blip r:embed="rId3" cstate="print"/>
          <a:srcRect/>
          <a:stretch>
            <a:fillRect/>
          </a:stretch>
        </p:blipFill>
        <p:spPr bwMode="auto">
          <a:xfrm>
            <a:off x="1018566" y="1143000"/>
            <a:ext cx="6830034" cy="556260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A little more about VOA Propagation</a:t>
            </a:r>
            <a:endParaRPr lang="en-US" b="1" dirty="0"/>
          </a:p>
        </p:txBody>
      </p:sp>
      <p:sp>
        <p:nvSpPr>
          <p:cNvPr id="3" name="Content Placeholder 2"/>
          <p:cNvSpPr>
            <a:spLocks noGrp="1"/>
          </p:cNvSpPr>
          <p:nvPr>
            <p:ph idx="1"/>
          </p:nvPr>
        </p:nvSpPr>
        <p:spPr/>
        <p:txBody>
          <a:bodyPr/>
          <a:lstStyle/>
          <a:p>
            <a:r>
              <a:rPr lang="en-US" b="1" dirty="0" smtClean="0"/>
              <a:t>Free downloadable software</a:t>
            </a:r>
          </a:p>
          <a:p>
            <a:r>
              <a:rPr lang="en-US" b="1" dirty="0" smtClean="0"/>
              <a:t>Probably best overall prediction tool</a:t>
            </a:r>
          </a:p>
          <a:p>
            <a:r>
              <a:rPr lang="en-US" b="1" dirty="0" smtClean="0"/>
              <a:t>Depends on sun spot numbers</a:t>
            </a:r>
          </a:p>
          <a:p>
            <a:r>
              <a:rPr lang="en-US" b="1" dirty="0" smtClean="0"/>
              <a:t>2-30 MHz </a:t>
            </a:r>
          </a:p>
          <a:p>
            <a:r>
              <a:rPr lang="en-US" b="1" dirty="0" smtClean="0"/>
              <a:t>Has choices of antennas, receiver sensitivity, xmtr power</a:t>
            </a:r>
          </a:p>
          <a:p>
            <a:r>
              <a:rPr lang="en-US" b="1" dirty="0" smtClean="0"/>
              <a:t>Can be used on website and get graphical data between locations </a:t>
            </a:r>
            <a:endParaRPr lang="en-US" b="1"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74638"/>
            <a:ext cx="8763000" cy="1143000"/>
          </a:xfrm>
        </p:spPr>
        <p:txBody>
          <a:bodyPr>
            <a:normAutofit fontScale="90000"/>
          </a:bodyPr>
          <a:lstStyle/>
          <a:p>
            <a:r>
              <a:rPr lang="en-US" b="1" dirty="0" smtClean="0">
                <a:hlinkClick r:id="rId2"/>
              </a:rPr>
              <a:t>http://www.wm7d.net/hamradio/solar/</a:t>
            </a:r>
            <a:endParaRPr lang="en-US" b="1" dirty="0"/>
          </a:p>
        </p:txBody>
      </p:sp>
      <p:pic>
        <p:nvPicPr>
          <p:cNvPr id="4" name="Content Placeholder 3" descr="propgraph6.JPG"/>
          <p:cNvPicPr>
            <a:picLocks noGrp="1" noChangeAspect="1"/>
          </p:cNvPicPr>
          <p:nvPr>
            <p:ph idx="1"/>
          </p:nvPr>
        </p:nvPicPr>
        <p:blipFill>
          <a:blip r:embed="rId3" cstate="print"/>
          <a:stretch>
            <a:fillRect/>
          </a:stretch>
        </p:blipFill>
        <p:spPr>
          <a:xfrm>
            <a:off x="304800" y="1905000"/>
            <a:ext cx="8367416" cy="4572000"/>
          </a:xfrm>
        </p:spPr>
      </p:pic>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normAutofit fontScale="90000"/>
          </a:bodyPr>
          <a:lstStyle/>
          <a:p>
            <a:r>
              <a:rPr lang="en-US" b="1" dirty="0" smtClean="0">
                <a:hlinkClick r:id="rId2"/>
              </a:rPr>
              <a:t>http://www.hamqsl.com/solar.html</a:t>
            </a:r>
            <a:endParaRPr lang="en-US" b="1" dirty="0"/>
          </a:p>
        </p:txBody>
      </p:sp>
      <p:pic>
        <p:nvPicPr>
          <p:cNvPr id="2050" name="Picture 2" descr="http://www.hamqsl.com/solarn0nbh.php?image=random"/>
          <p:cNvPicPr>
            <a:picLocks noGrp="1" noChangeAspect="1" noChangeArrowheads="1"/>
          </p:cNvPicPr>
          <p:nvPr>
            <p:ph idx="1"/>
          </p:nvPr>
        </p:nvPicPr>
        <p:blipFill>
          <a:blip r:embed="rId3" cstate="print"/>
          <a:srcRect/>
          <a:stretch>
            <a:fillRect/>
          </a:stretch>
        </p:blipFill>
        <p:spPr bwMode="auto">
          <a:xfrm>
            <a:off x="4648200" y="762000"/>
            <a:ext cx="1752600" cy="5992761"/>
          </a:xfrm>
          <a:prstGeom prst="rect">
            <a:avLst/>
          </a:prstGeom>
          <a:noFill/>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2133600"/>
          </a:xfrm>
        </p:spPr>
        <p:txBody>
          <a:bodyPr>
            <a:normAutofit fontScale="90000"/>
          </a:bodyPr>
          <a:lstStyle/>
          <a:p>
            <a:r>
              <a:rPr lang="en-US" b="1" dirty="0" smtClean="0"/>
              <a:t/>
            </a:r>
            <a:br>
              <a:rPr lang="en-US" b="1" dirty="0" smtClean="0"/>
            </a:br>
            <a:r>
              <a:rPr lang="en-US" b="1" dirty="0" smtClean="0">
                <a:hlinkClick r:id="rId2"/>
              </a:rPr>
              <a:t>http://</a:t>
            </a:r>
            <a:r>
              <a:rPr lang="en-US" b="1" dirty="0" smtClean="0">
                <a:hlinkClick r:id="rId2"/>
              </a:rPr>
              <a:t>www.bandconditions.com/</a:t>
            </a:r>
            <a:r>
              <a:rPr lang="en-US" b="1" dirty="0" smtClean="0"/>
              <a:t/>
            </a:r>
            <a:br>
              <a:rPr lang="en-US" b="1" dirty="0" smtClean="0"/>
            </a:br>
            <a:r>
              <a:rPr lang="en-US" b="1" dirty="0" smtClean="0"/>
              <a:t>From </a:t>
            </a:r>
            <a:r>
              <a:rPr lang="en-US" b="1" dirty="0" smtClean="0"/>
              <a:t>160-15 </a:t>
            </a:r>
            <a:r>
              <a:rPr lang="en-US" b="1" dirty="0" smtClean="0"/>
              <a:t>M, </a:t>
            </a:r>
            <a:r>
              <a:rPr lang="en-US" b="1" dirty="0" smtClean="0"/>
              <a:t>updated </a:t>
            </a:r>
            <a:r>
              <a:rPr lang="en-US" b="1" dirty="0" smtClean="0"/>
              <a:t>/30 Seconds.</a:t>
            </a:r>
            <a:r>
              <a:rPr lang="en-US" b="1" dirty="0" smtClean="0"/>
              <a:t/>
            </a:r>
            <a:br>
              <a:rPr lang="en-US" b="1" dirty="0" smtClean="0"/>
            </a:br>
            <a:r>
              <a:rPr lang="en-US" b="1" dirty="0" smtClean="0"/>
              <a:t>High values good &gt;50—Low poor</a:t>
            </a:r>
            <a:br>
              <a:rPr lang="en-US" b="1" dirty="0" smtClean="0"/>
            </a:br>
            <a:r>
              <a:rPr lang="en-US" b="1" dirty="0" smtClean="0"/>
              <a:t/>
            </a:r>
            <a:br>
              <a:rPr lang="en-US" b="1" dirty="0" smtClean="0"/>
            </a:br>
            <a:endParaRPr lang="en-US" b="1" dirty="0"/>
          </a:p>
        </p:txBody>
      </p:sp>
      <p:pic>
        <p:nvPicPr>
          <p:cNvPr id="9" name="Content Placeholder 8" descr="propgraph7.JPG"/>
          <p:cNvPicPr>
            <a:picLocks noGrp="1" noChangeAspect="1"/>
          </p:cNvPicPr>
          <p:nvPr>
            <p:ph idx="1"/>
          </p:nvPr>
        </p:nvPicPr>
        <p:blipFill>
          <a:blip r:embed="rId3" cstate="print"/>
          <a:stretch>
            <a:fillRect/>
          </a:stretch>
        </p:blipFill>
        <p:spPr>
          <a:xfrm>
            <a:off x="381000" y="1905000"/>
            <a:ext cx="8382000" cy="45339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Real Time Propagation Conditions</a:t>
            </a:r>
            <a:endParaRPr lang="en-US" b="1" dirty="0"/>
          </a:p>
        </p:txBody>
      </p:sp>
      <p:sp>
        <p:nvSpPr>
          <p:cNvPr id="3" name="Content Placeholder 2"/>
          <p:cNvSpPr>
            <a:spLocks noGrp="1"/>
          </p:cNvSpPr>
          <p:nvPr>
            <p:ph idx="1"/>
          </p:nvPr>
        </p:nvSpPr>
        <p:spPr>
          <a:xfrm>
            <a:off x="457200" y="1066800"/>
            <a:ext cx="8229600" cy="5638800"/>
          </a:xfrm>
        </p:spPr>
        <p:txBody>
          <a:bodyPr>
            <a:normAutofit fontScale="92500"/>
          </a:bodyPr>
          <a:lstStyle/>
          <a:p>
            <a:r>
              <a:rPr lang="en-US" b="1" dirty="0" smtClean="0"/>
              <a:t>North California DX Association teams with IARU to run 18 beacons worldwide</a:t>
            </a:r>
          </a:p>
          <a:p>
            <a:r>
              <a:rPr lang="en-US" b="1" dirty="0" smtClean="0"/>
              <a:t>Frequencies: 14.100, 18.110, 21.150, 24.930, 28.200 MHz over 3 minute cycle</a:t>
            </a:r>
          </a:p>
          <a:p>
            <a:r>
              <a:rPr lang="en-US" b="1" dirty="0" smtClean="0"/>
              <a:t>Beacon starts with lowest frequency with Call </a:t>
            </a:r>
            <a:r>
              <a:rPr lang="en-US" b="1" dirty="0" err="1" smtClean="0"/>
              <a:t>xmtted</a:t>
            </a:r>
            <a:r>
              <a:rPr lang="en-US" b="1" dirty="0" smtClean="0"/>
              <a:t> 22wpm followed by 4, 1 second dashes.  Power of call and 1</a:t>
            </a:r>
            <a:r>
              <a:rPr lang="en-US" b="1" baseline="30000" dirty="0" smtClean="0"/>
              <a:t>st</a:t>
            </a:r>
            <a:r>
              <a:rPr lang="en-US" b="1" dirty="0" smtClean="0"/>
              <a:t>  dash 100W, 2</a:t>
            </a:r>
            <a:r>
              <a:rPr lang="en-US" b="1" baseline="30000" dirty="0" smtClean="0"/>
              <a:t>nd</a:t>
            </a:r>
            <a:r>
              <a:rPr lang="en-US" b="1" dirty="0" smtClean="0"/>
              <a:t>-10W, 3</a:t>
            </a:r>
            <a:r>
              <a:rPr lang="en-US" b="1" baseline="30000" dirty="0" smtClean="0"/>
              <a:t>rd</a:t>
            </a:r>
            <a:r>
              <a:rPr lang="en-US" b="1" dirty="0" smtClean="0"/>
              <a:t> -1W, 4</a:t>
            </a:r>
            <a:r>
              <a:rPr lang="en-US" b="1" baseline="30000" dirty="0" smtClean="0"/>
              <a:t>th</a:t>
            </a:r>
            <a:r>
              <a:rPr lang="en-US" b="1" dirty="0" smtClean="0"/>
              <a:t> -0.1W. Then steps to next frequency.</a:t>
            </a:r>
          </a:p>
          <a:p>
            <a:r>
              <a:rPr lang="en-US" b="1" dirty="0" smtClean="0"/>
              <a:t>Free program for computer/</a:t>
            </a:r>
            <a:r>
              <a:rPr lang="en-US" b="1" dirty="0" err="1" smtClean="0"/>
              <a:t>smartphones</a:t>
            </a:r>
            <a:r>
              <a:rPr lang="en-US" b="1" dirty="0" smtClean="0"/>
              <a:t> to show which beacon </a:t>
            </a:r>
            <a:r>
              <a:rPr lang="en-US" b="1" dirty="0" err="1" smtClean="0"/>
              <a:t>xmtting</a:t>
            </a:r>
            <a:r>
              <a:rPr lang="en-US" b="1" dirty="0" smtClean="0"/>
              <a:t> if you do not read CW.  </a:t>
            </a:r>
            <a:r>
              <a:rPr lang="en-US" b="1" dirty="0" smtClean="0">
                <a:hlinkClick r:id="rId2"/>
              </a:rPr>
              <a:t>http://www.ncdxf.org/beacon/index.html</a:t>
            </a:r>
            <a:endParaRPr lang="en-US" b="1"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hlinkClick r:id="rId2"/>
              </a:rPr>
              <a:t>foF2 map</a:t>
            </a:r>
            <a:r>
              <a:rPr lang="en-US" dirty="0" smtClean="0"/>
              <a:t> (Critical Freq. of </a:t>
            </a:r>
            <a:r>
              <a:rPr lang="en-US" smtClean="0"/>
              <a:t>F2 Layer)</a:t>
            </a:r>
            <a:endParaRPr lang="en-US" dirty="0"/>
          </a:p>
        </p:txBody>
      </p:sp>
      <p:pic>
        <p:nvPicPr>
          <p:cNvPr id="44034" name="Picture 2" descr="http://www.w6rz.net/BC840_foF2_11112015.png"/>
          <p:cNvPicPr>
            <a:picLocks noGrp="1" noChangeAspect="1" noChangeArrowheads="1"/>
          </p:cNvPicPr>
          <p:nvPr>
            <p:ph idx="1"/>
          </p:nvPr>
        </p:nvPicPr>
        <p:blipFill>
          <a:blip r:embed="rId3" cstate="print"/>
          <a:srcRect/>
          <a:stretch>
            <a:fillRect/>
          </a:stretch>
        </p:blipFill>
        <p:spPr bwMode="auto">
          <a:xfrm>
            <a:off x="685800" y="1371601"/>
            <a:ext cx="7315199" cy="5486399"/>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dirty="0" smtClean="0"/>
              <a:t>MUF </a:t>
            </a:r>
            <a:r>
              <a:rPr lang="en-US" sz="4000" b="1" dirty="0" smtClean="0">
                <a:hlinkClick r:id="rId2"/>
              </a:rPr>
              <a:t>http://www.spacew.com/www/realtime.php </a:t>
            </a:r>
            <a:endParaRPr lang="en-US" sz="4000" b="1" dirty="0"/>
          </a:p>
        </p:txBody>
      </p:sp>
      <p:pic>
        <p:nvPicPr>
          <p:cNvPr id="39938" name="Picture 2" descr="Realtime Global MUF/SWF Map"/>
          <p:cNvPicPr>
            <a:picLocks noGrp="1" noChangeAspect="1" noChangeArrowheads="1"/>
          </p:cNvPicPr>
          <p:nvPr>
            <p:ph idx="1"/>
          </p:nvPr>
        </p:nvPicPr>
        <p:blipFill>
          <a:blip r:embed="rId3" cstate="print"/>
          <a:srcRect/>
          <a:stretch>
            <a:fillRect/>
          </a:stretch>
        </p:blipFill>
        <p:spPr bwMode="auto">
          <a:xfrm>
            <a:off x="1524000" y="1143000"/>
            <a:ext cx="6096000" cy="5524501"/>
          </a:xfrm>
          <a:prstGeom prst="rect">
            <a:avLst/>
          </a:prstGeom>
          <a:noFill/>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990600"/>
          </a:xfrm>
        </p:spPr>
        <p:txBody>
          <a:bodyPr/>
          <a:lstStyle/>
          <a:p>
            <a:r>
              <a:rPr lang="en-US" b="1" dirty="0" smtClean="0"/>
              <a:t>References*</a:t>
            </a:r>
            <a:endParaRPr lang="en-US" b="1" dirty="0"/>
          </a:p>
        </p:txBody>
      </p:sp>
      <p:sp>
        <p:nvSpPr>
          <p:cNvPr id="3" name="Content Placeholder 2"/>
          <p:cNvSpPr>
            <a:spLocks noGrp="1"/>
          </p:cNvSpPr>
          <p:nvPr>
            <p:ph idx="1"/>
          </p:nvPr>
        </p:nvSpPr>
        <p:spPr>
          <a:xfrm>
            <a:off x="304800" y="838200"/>
            <a:ext cx="8534400" cy="5867400"/>
          </a:xfrm>
        </p:spPr>
        <p:txBody>
          <a:bodyPr>
            <a:normAutofit fontScale="92500" lnSpcReduction="10000"/>
          </a:bodyPr>
          <a:lstStyle/>
          <a:p>
            <a:r>
              <a:rPr lang="en-US" b="1" dirty="0" smtClean="0"/>
              <a:t>ARRL HB Chapter 19 (2013 Edition)</a:t>
            </a:r>
          </a:p>
          <a:p>
            <a:r>
              <a:rPr lang="en-US" b="1" dirty="0" smtClean="0"/>
              <a:t>ARRL Antenna Book Chapter 4 (22</a:t>
            </a:r>
            <a:r>
              <a:rPr lang="en-US" b="1" baseline="30000" dirty="0" smtClean="0"/>
              <a:t>nd</a:t>
            </a:r>
            <a:r>
              <a:rPr lang="en-US" b="1" dirty="0" smtClean="0"/>
              <a:t> Edition)</a:t>
            </a:r>
          </a:p>
          <a:p>
            <a:r>
              <a:rPr lang="en-US" b="1" dirty="0" smtClean="0"/>
              <a:t>ARRL JT65 and JT9 Book</a:t>
            </a:r>
          </a:p>
          <a:p>
            <a:r>
              <a:rPr lang="en-US" b="1" dirty="0" smtClean="0">
                <a:hlinkClick r:id="rId2"/>
              </a:rPr>
              <a:t>https://en.wikipedia.org/wiki</a:t>
            </a:r>
            <a:r>
              <a:rPr lang="en-US" b="1" dirty="0" smtClean="0"/>
              <a:t> (topics e.g., skip, propagation, ground propagation, etc.)</a:t>
            </a:r>
          </a:p>
          <a:p>
            <a:r>
              <a:rPr lang="en-US" dirty="0" smtClean="0">
                <a:hlinkClick r:id="rId3"/>
              </a:rPr>
              <a:t>www.technology.heartland.edu/faculty/chrism/.../radio%20wave%20propagation.ppt</a:t>
            </a:r>
            <a:r>
              <a:rPr lang="en-US" dirty="0" smtClean="0"/>
              <a:t> </a:t>
            </a:r>
          </a:p>
          <a:p>
            <a:r>
              <a:rPr lang="en-US" dirty="0" smtClean="0">
                <a:hlinkClick r:id="rId4"/>
              </a:rPr>
              <a:t>https://www.slideshare.net/jetpo27/ground-waves</a:t>
            </a:r>
            <a:r>
              <a:rPr lang="en-US" dirty="0" smtClean="0"/>
              <a:t> </a:t>
            </a:r>
          </a:p>
          <a:p>
            <a:r>
              <a:rPr lang="en-US" dirty="0" smtClean="0">
                <a:hlinkClick r:id="rId5"/>
              </a:rPr>
              <a:t>https://www.kth.se/polopoly_fs/1.../F2%20Antennas%20and%20propagation.ppt</a:t>
            </a:r>
            <a:r>
              <a:rPr lang="en-US" dirty="0" smtClean="0"/>
              <a:t> </a:t>
            </a:r>
            <a:endParaRPr lang="en-US" b="1" dirty="0" smtClean="0"/>
          </a:p>
          <a:p>
            <a:r>
              <a:rPr lang="en-US" b="1" dirty="0" smtClean="0"/>
              <a:t>*Some links are incomplete—so Google part of URL</a:t>
            </a:r>
            <a:endParaRPr lang="en-US" b="1"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838200"/>
          </a:xfrm>
        </p:spPr>
        <p:txBody>
          <a:bodyPr>
            <a:noAutofit/>
          </a:bodyPr>
          <a:lstStyle/>
          <a:p>
            <a:r>
              <a:rPr lang="en-US" sz="4000" dirty="0" smtClean="0"/>
              <a:t>      That’s All, Folks!</a:t>
            </a:r>
            <a:endParaRPr lang="en-US" sz="4000" dirty="0"/>
          </a:p>
        </p:txBody>
      </p:sp>
      <p:sp>
        <p:nvSpPr>
          <p:cNvPr id="4" name="Text Placeholder 3"/>
          <p:cNvSpPr>
            <a:spLocks noGrp="1"/>
          </p:cNvSpPr>
          <p:nvPr>
            <p:ph type="body" sz="half" idx="2"/>
          </p:nvPr>
        </p:nvSpPr>
        <p:spPr/>
        <p:txBody>
          <a:bodyPr/>
          <a:lstStyle/>
          <a:p>
            <a:endParaRPr lang="en-US" dirty="0"/>
          </a:p>
        </p:txBody>
      </p:sp>
      <p:pic>
        <p:nvPicPr>
          <p:cNvPr id="37890" name="Picture 2" descr="bugs bunny vector"/>
          <p:cNvPicPr>
            <a:picLocks noGrp="1" noChangeAspect="1" noChangeArrowheads="1"/>
          </p:cNvPicPr>
          <p:nvPr>
            <p:ph type="pic" idx="1"/>
          </p:nvPr>
        </p:nvPicPr>
        <p:blipFill>
          <a:blip r:embed="rId2" cstate="print"/>
          <a:srcRect l="556" r="556"/>
          <a:stretch>
            <a:fillRect/>
          </a:stretch>
        </p:blipFill>
        <p:spPr bwMode="auto">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265238"/>
          </a:xfrm>
        </p:spPr>
        <p:txBody>
          <a:bodyPr>
            <a:normAutofit/>
          </a:bodyPr>
          <a:lstStyle/>
          <a:p>
            <a:r>
              <a:rPr lang="en-US" b="1" dirty="0" smtClean="0"/>
              <a:t>Map of NCDX/IARU Beacons</a:t>
            </a:r>
            <a:br>
              <a:rPr lang="en-US" b="1" dirty="0" smtClean="0"/>
            </a:br>
            <a:r>
              <a:rPr lang="en-US" sz="2700" b="1" dirty="0" smtClean="0"/>
              <a:t>Note not all beacons active </a:t>
            </a:r>
            <a:endParaRPr lang="en-US" sz="2700" b="1" dirty="0"/>
          </a:p>
        </p:txBody>
      </p:sp>
      <p:pic>
        <p:nvPicPr>
          <p:cNvPr id="1026" name="Picture 2" descr="Beacon Map"/>
          <p:cNvPicPr>
            <a:picLocks noGrp="1" noChangeAspect="1" noChangeArrowheads="1"/>
          </p:cNvPicPr>
          <p:nvPr>
            <p:ph idx="1"/>
          </p:nvPr>
        </p:nvPicPr>
        <p:blipFill>
          <a:blip r:embed="rId2" cstate="print"/>
          <a:srcRect/>
          <a:stretch>
            <a:fillRect/>
          </a:stretch>
        </p:blipFill>
        <p:spPr bwMode="auto">
          <a:xfrm>
            <a:off x="228600" y="1600200"/>
            <a:ext cx="8711002" cy="44958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t>JT65 Is Like a Crude Beacon Network</a:t>
            </a:r>
            <a:endParaRPr lang="en-US" b="1" dirty="0"/>
          </a:p>
        </p:txBody>
      </p:sp>
      <p:sp>
        <p:nvSpPr>
          <p:cNvPr id="3" name="Content Placeholder 2"/>
          <p:cNvSpPr>
            <a:spLocks noGrp="1"/>
          </p:cNvSpPr>
          <p:nvPr>
            <p:ph idx="1"/>
          </p:nvPr>
        </p:nvSpPr>
        <p:spPr/>
        <p:txBody>
          <a:bodyPr>
            <a:normAutofit fontScale="92500" lnSpcReduction="10000"/>
          </a:bodyPr>
          <a:lstStyle/>
          <a:p>
            <a:r>
              <a:rPr lang="en-US" b="1" dirty="0" smtClean="0"/>
              <a:t>Install JT65 and connect your computer to data output port of your Xcvr.</a:t>
            </a:r>
          </a:p>
          <a:p>
            <a:r>
              <a:rPr lang="en-US" b="1" dirty="0" smtClean="0"/>
              <a:t>JT65 is typically on specified frequencies, listen, decode and get assessment of what states/countries are open on a particular band.  Get decodes every minute with as many as 10 different stations with digital signal report.</a:t>
            </a:r>
          </a:p>
          <a:p>
            <a:r>
              <a:rPr lang="en-US" b="1" dirty="0" smtClean="0"/>
              <a:t>Frequencies: 1838, 3576, 7076, 10138, 14076, 18102, 21076, 24917, 28076, 50276  Signals typically very weak S/N -2 to -26 dB</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dirty="0" smtClean="0">
                <a:hlinkClick r:id="rId2"/>
              </a:rPr>
              <a:t>www.PSKReporter.com</a:t>
            </a:r>
            <a:endParaRPr lang="en-US" b="1" dirty="0"/>
          </a:p>
        </p:txBody>
      </p:sp>
      <p:sp>
        <p:nvSpPr>
          <p:cNvPr id="3" name="Content Placeholder 2"/>
          <p:cNvSpPr>
            <a:spLocks noGrp="1"/>
          </p:cNvSpPr>
          <p:nvPr>
            <p:ph idx="1"/>
          </p:nvPr>
        </p:nvSpPr>
        <p:spPr>
          <a:xfrm>
            <a:off x="457200" y="1295400"/>
            <a:ext cx="8229600" cy="5334000"/>
          </a:xfrm>
        </p:spPr>
        <p:txBody>
          <a:bodyPr/>
          <a:lstStyle/>
          <a:p>
            <a:r>
              <a:rPr lang="en-US" b="1" dirty="0" smtClean="0"/>
              <a:t>PSK and JT65 and other digital modes automatically report over internet</a:t>
            </a:r>
          </a:p>
          <a:p>
            <a:r>
              <a:rPr lang="en-US" b="1" dirty="0" smtClean="0"/>
              <a:t>Get a profile of what is happening in digital amateur radio at your grid square even if you do not operate digital</a:t>
            </a:r>
          </a:p>
          <a:p>
            <a:r>
              <a:rPr lang="en-US" b="1" dirty="0" smtClean="0"/>
              <a:t>Data is shown on map.  It can be sorted by band, by countries or active stations for specified time interval, Rcvd/Sent/Both, by a specific call </a:t>
            </a:r>
            <a:r>
              <a:rPr lang="en-US" b="1" dirty="0" smtClean="0"/>
              <a:t>s</a:t>
            </a:r>
            <a:r>
              <a:rPr lang="en-US" b="1" dirty="0" smtClean="0"/>
              <a:t>ign, specific digital mode, specific time interval.</a:t>
            </a:r>
            <a:endParaRPr lang="en-US"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Weak Signal Propagation Reporter</a:t>
            </a:r>
            <a:endParaRPr lang="en-US" b="1" dirty="0"/>
          </a:p>
        </p:txBody>
      </p:sp>
      <p:sp>
        <p:nvSpPr>
          <p:cNvPr id="3" name="Content Placeholder 2"/>
          <p:cNvSpPr>
            <a:spLocks noGrp="1"/>
          </p:cNvSpPr>
          <p:nvPr>
            <p:ph idx="1"/>
          </p:nvPr>
        </p:nvSpPr>
        <p:spPr>
          <a:xfrm>
            <a:off x="457200" y="1600200"/>
            <a:ext cx="8229600" cy="5029200"/>
          </a:xfrm>
        </p:spPr>
        <p:txBody>
          <a:bodyPr/>
          <a:lstStyle/>
          <a:p>
            <a:r>
              <a:rPr lang="en-US" b="1" dirty="0" smtClean="0"/>
              <a:t>Free to join </a:t>
            </a:r>
            <a:r>
              <a:rPr lang="en-US" b="1" dirty="0" smtClean="0">
                <a:hlinkClick r:id="rId2"/>
              </a:rPr>
              <a:t>www.wsprnet.org</a:t>
            </a:r>
            <a:r>
              <a:rPr lang="en-US" b="1" dirty="0" smtClean="0"/>
              <a:t>. Shows paths, but they may be too weak for CW or SSB </a:t>
            </a:r>
          </a:p>
          <a:p>
            <a:r>
              <a:rPr lang="en-US" b="1" dirty="0" smtClean="0"/>
              <a:t>Get software at </a:t>
            </a:r>
            <a:r>
              <a:rPr lang="en-US" b="1" dirty="0" smtClean="0">
                <a:hlinkClick r:id="rId3"/>
              </a:rPr>
              <a:t>http://physics.princeton.edu/pulsar/K1JT/wspr.html</a:t>
            </a:r>
            <a:r>
              <a:rPr lang="en-US" b="1" dirty="0" smtClean="0"/>
              <a:t> </a:t>
            </a:r>
          </a:p>
          <a:p>
            <a:r>
              <a:rPr lang="en-US" b="1" dirty="0" smtClean="0"/>
              <a:t>Frequencies : 1.8366, 3.5926, 5.2872, 7.0386, 10.1387, 14.0956, 18.1046, 21.0946, 24.9246, 28.1246, 50.293. VHF/UHF, LF also </a:t>
            </a:r>
          </a:p>
          <a:p>
            <a:r>
              <a:rPr lang="en-US" b="1" dirty="0" smtClean="0"/>
              <a:t>S/N as low as -28dB</a:t>
            </a:r>
            <a:endParaRPr lang="en-US"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Low Band Propagation </a:t>
            </a:r>
            <a:endParaRPr lang="en-US" b="1" dirty="0"/>
          </a:p>
        </p:txBody>
      </p:sp>
      <p:sp>
        <p:nvSpPr>
          <p:cNvPr id="3" name="Content Placeholder 2"/>
          <p:cNvSpPr>
            <a:spLocks noGrp="1"/>
          </p:cNvSpPr>
          <p:nvPr>
            <p:ph idx="1"/>
          </p:nvPr>
        </p:nvSpPr>
        <p:spPr>
          <a:xfrm>
            <a:off x="533400" y="990600"/>
            <a:ext cx="8229600" cy="5638800"/>
          </a:xfrm>
        </p:spPr>
        <p:txBody>
          <a:bodyPr>
            <a:normAutofit lnSpcReduction="10000"/>
          </a:bodyPr>
          <a:lstStyle/>
          <a:p>
            <a:r>
              <a:rPr lang="en-US" b="1" dirty="0" smtClean="0"/>
              <a:t>Below 3MHZ Propagation is often by ground wave, following the surface of the earth</a:t>
            </a:r>
          </a:p>
          <a:p>
            <a:r>
              <a:rPr lang="en-US" b="1" dirty="0" smtClean="0"/>
              <a:t>Still can have reflections and absorption from terrain and structures</a:t>
            </a:r>
          </a:p>
          <a:p>
            <a:r>
              <a:rPr lang="en-US" b="1" dirty="0" smtClean="0"/>
              <a:t>New 2200 and 600 M bands can use  Ground Wave as does 160M</a:t>
            </a:r>
          </a:p>
          <a:p>
            <a:r>
              <a:rPr lang="en-US" b="1" dirty="0" smtClean="0"/>
              <a:t>Losses are major and antenna becomes very important; usually vertical polarization does best—distances of 100 miles or less are typical; D-layer disappears at night and skip is possible</a:t>
            </a:r>
          </a:p>
          <a:p>
            <a:endParaRPr lang="en-US"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dirty="0" smtClean="0"/>
              <a:t>Ground/Surface Wave Propagation</a:t>
            </a:r>
            <a:endParaRPr lang="en-US" b="1" dirty="0"/>
          </a:p>
        </p:txBody>
      </p:sp>
      <p:pic>
        <p:nvPicPr>
          <p:cNvPr id="16386" name="Picture 2" descr="Ground wave radio propagation"/>
          <p:cNvPicPr>
            <a:picLocks noGrp="1" noChangeAspect="1" noChangeArrowheads="1"/>
          </p:cNvPicPr>
          <p:nvPr>
            <p:ph idx="1"/>
          </p:nvPr>
        </p:nvPicPr>
        <p:blipFill>
          <a:blip r:embed="rId2" cstate="print"/>
          <a:srcRect/>
          <a:stretch>
            <a:fillRect/>
          </a:stretch>
        </p:blipFill>
        <p:spPr bwMode="auto">
          <a:xfrm>
            <a:off x="3460750" y="2999581"/>
            <a:ext cx="2222500" cy="1727200"/>
          </a:xfrm>
          <a:prstGeom prst="rect">
            <a:avLst/>
          </a:prstGeom>
          <a:noFill/>
        </p:spPr>
      </p:pic>
      <p:pic>
        <p:nvPicPr>
          <p:cNvPr id="5" name="Picture 2" descr="Ground wave radio propagation"/>
          <p:cNvPicPr>
            <a:picLocks noChangeAspect="1" noChangeArrowheads="1"/>
          </p:cNvPicPr>
          <p:nvPr/>
        </p:nvPicPr>
        <p:blipFill>
          <a:blip r:embed="rId2" cstate="print"/>
          <a:srcRect/>
          <a:stretch>
            <a:fillRect/>
          </a:stretch>
        </p:blipFill>
        <p:spPr bwMode="auto">
          <a:xfrm>
            <a:off x="1398419" y="1219200"/>
            <a:ext cx="6983581" cy="5427241"/>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43900</TotalTime>
  <Words>1011</Words>
  <Application>Microsoft Office PowerPoint</Application>
  <PresentationFormat>On-screen Show (4:3)</PresentationFormat>
  <Paragraphs>90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HF Propagation</vt:lpstr>
      <vt:lpstr>Great Solution for SSB Contacts when any Band is Open—the Seducer</vt:lpstr>
      <vt:lpstr>Real Time Propagation Conditions</vt:lpstr>
      <vt:lpstr>Map of NCDX/IARU Beacons Note not all beacons active </vt:lpstr>
      <vt:lpstr>JT65 Is Like a Crude Beacon Network</vt:lpstr>
      <vt:lpstr>www.PSKReporter.com</vt:lpstr>
      <vt:lpstr>Weak Signal Propagation Reporter</vt:lpstr>
      <vt:lpstr>Low Band Propagation </vt:lpstr>
      <vt:lpstr>Ground/Surface Wave Propagation</vt:lpstr>
      <vt:lpstr>Ionosphere—Friend of HF Communications</vt:lpstr>
      <vt:lpstr>Layers of the Ionosphere</vt:lpstr>
      <vt:lpstr>Ionosphere Layers</vt:lpstr>
      <vt:lpstr>HF Radio Mostly Propagated by Sky Waves</vt:lpstr>
      <vt:lpstr>Primary Ionospheric Changes Are Due to Sunspot Activity </vt:lpstr>
      <vt:lpstr>Sunspot Cycle</vt:lpstr>
      <vt:lpstr>Recent Sunspot Cycles ~11 yrs</vt:lpstr>
      <vt:lpstr> N2LVI's Quick Guide HF Propagation </vt:lpstr>
      <vt:lpstr>Terms Affecting HF Propagation</vt:lpstr>
      <vt:lpstr>Terms Continued</vt:lpstr>
      <vt:lpstr>Grey Line for Propagation</vt:lpstr>
      <vt:lpstr>Making Your Own Propagation Assessment</vt:lpstr>
      <vt:lpstr>W6EL Prop Example Screen SFI and K from  http://dx.qsl.net/propagation/</vt:lpstr>
      <vt:lpstr>W6EL Prop Screen Result I</vt:lpstr>
      <vt:lpstr>W6EL Propagation Table</vt:lpstr>
      <vt:lpstr>Voice of America Propagation www.voacap.com</vt:lpstr>
      <vt:lpstr>A little more about VOA Propagation</vt:lpstr>
      <vt:lpstr>http://www.wm7d.net/hamradio/solar/</vt:lpstr>
      <vt:lpstr>http://www.hamqsl.com/solar.html</vt:lpstr>
      <vt:lpstr> http://www.bandconditions.com/ From 160-15 M, updated /30 Seconds. High values good &gt;50—Low poor  </vt:lpstr>
      <vt:lpstr>foF2 map (Critical Freq. of F2 Layer)</vt:lpstr>
      <vt:lpstr>MUF http://www.spacew.com/www/realtime.php </vt:lpstr>
      <vt:lpstr>References*</vt:lpstr>
      <vt:lpstr>      That’s All, Folks!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Al Sheppard</dc:creator>
  <cp:lastModifiedBy>Al Sheppard</cp:lastModifiedBy>
  <cp:revision>695</cp:revision>
  <dcterms:created xsi:type="dcterms:W3CDTF">2017-05-21T00:52:20Z</dcterms:created>
  <dcterms:modified xsi:type="dcterms:W3CDTF">2017-08-07T19:33:56Z</dcterms:modified>
</cp:coreProperties>
</file>