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75.png" ContentType="image/png"/>
  <Override PartName="/ppt/media/image9.png" ContentType="image/png"/>
  <Override PartName="/ppt/media/image31.png" ContentType="image/png"/>
  <Override PartName="/ppt/media/image7.jpeg" ContentType="image/jpeg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71.png" ContentType="image/png"/>
  <Override PartName="/ppt/media/image5.png" ContentType="image/png"/>
  <Override PartName="/ppt/media/image48.png" ContentType="image/png"/>
  <Override PartName="/ppt/media/image3.jpeg" ContentType="image/jpeg"/>
  <Override PartName="/ppt/media/image45.jpeg" ContentType="image/jpeg"/>
  <Override PartName="/ppt/media/image70.png" ContentType="image/png"/>
  <Override PartName="/ppt/media/image4.png" ContentType="image/png"/>
  <Override PartName="/ppt/media/image41.png" ContentType="image/png"/>
  <Override PartName="/ppt/media/image8.jpeg" ContentType="image/jpeg"/>
  <Override PartName="/ppt/media/image72.png" ContentType="image/png"/>
  <Override PartName="/ppt/media/image6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46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40.jpeg" ContentType="image/jpeg"/>
  <Override PartName="/ppt/media/image20.png" ContentType="image/png"/>
  <Override PartName="/ppt/media/image54.png" ContentType="image/png"/>
  <Override PartName="/ppt/media/image21.jpeg" ContentType="image/jpeg"/>
  <Override PartName="/ppt/media/image64.png" ContentType="image/png"/>
  <Override PartName="/ppt/media/image22.jpeg" ContentType="image/jpeg"/>
  <Override PartName="/ppt/media/image47.jpeg" ContentType="image/jpeg"/>
  <Override PartName="/ppt/media/image23.png" ContentType="image/png"/>
  <Override PartName="/ppt/media/image24.png" ContentType="image/png"/>
  <Override PartName="/ppt/media/image25.png" ContentType="image/png"/>
  <Override PartName="/ppt/media/image37.png" ContentType="image/png"/>
  <Override PartName="/ppt/media/image26.jpeg" ContentType="image/jpe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8.png" ContentType="image/png"/>
  <Override PartName="/ppt/media/image39.jpeg" ContentType="image/jpeg"/>
  <Override PartName="/ppt/media/image55.png" ContentType="image/png"/>
  <Override PartName="/ppt/media/image42.jpeg" ContentType="image/jpeg"/>
  <Override PartName="/ppt/media/image43.jpeg" ContentType="image/jpeg"/>
  <Override PartName="/ppt/media/image44.png" ContentType="image/png"/>
  <Override PartName="/ppt/media/image49.png" ContentType="image/png"/>
  <Override PartName="/ppt/media/image65.png" ContentType="image/png"/>
  <Override PartName="/ppt/media/image50.jpeg" ContentType="image/jpeg"/>
  <Override PartName="/ppt/media/image51.png" ContentType="image/png"/>
  <Override PartName="/ppt/media/image52.png" ContentType="image/png"/>
  <Override PartName="/ppt/media/image53.png" ContentType="image/png"/>
  <Override PartName="/ppt/media/image56.png" ContentType="image/png"/>
  <Override PartName="/ppt/media/image59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3.png" ContentType="image/png"/>
  <Override PartName="/ppt/media/image74.png" ContentType="image/png"/>
  <Override PartName="/ppt/media/image76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80000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80000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409032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409032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4090320"/>
            <a:ext cx="29210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576000"/>
            <a:ext cx="7200000" cy="3338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409032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36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80000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4090320"/>
            <a:ext cx="907200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6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720" y="720"/>
            <a:ext cx="10079640" cy="75596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576000"/>
            <a:ext cx="7200000" cy="720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Click to edit the title text format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800000"/>
            <a:ext cx="907200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Click to edit the outline text format</a:t>
            </a:r>
            <a:endParaRPr b="0" lang="en-US" sz="26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Second Outline Level</a:t>
            </a:r>
            <a:endParaRPr b="0" lang="en-US" sz="26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Third Outline Level</a:t>
            </a:r>
            <a:endParaRPr b="0" lang="en-US" sz="26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99cc66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latin typeface="Arial"/>
              </a:rPr>
              <a:t>Fourth Outline Level</a:t>
            </a:r>
            <a:endParaRPr b="0" lang="en-US" sz="26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Fifth Outline Level</a:t>
            </a:r>
            <a:endParaRPr b="0" lang="en-US" sz="26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Sixth Outline Level</a:t>
            </a:r>
            <a:endParaRPr b="0" lang="en-US" sz="26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99cc66"/>
              </a:buClr>
              <a:buSzPct val="45000"/>
              <a:buFont typeface="Wingdings" charset="2"/>
              <a:buChar char=""/>
            </a:pPr>
            <a:r>
              <a:rPr b="0" lang="en-US" sz="2600" spc="-1" strike="noStrike">
                <a:latin typeface="Arial"/>
              </a:rPr>
              <a:t>Seventh Outline Level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Arial"/>
              </a:rPr>
              <a:t>&lt;date/time&gt;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Arial"/>
              </a:rPr>
              <a:t>&lt;footer&gt;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2BAA90BF-1127-464D-99F0-FE2F990BF998}" type="slidenum">
              <a:rPr b="0" lang="en-US" sz="1400" spc="-1" strike="noStrike">
                <a:latin typeface="Arial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jpe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jpeg"/><Relationship Id="rId3" Type="http://schemas.openxmlformats.org/officeDocument/2006/relationships/image" Target="../media/image43.jpeg"/><Relationship Id="rId4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jpe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slideLayout" Target="../slideLayouts/slideLayout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slideLayout" Target="../slideLayouts/slideLayout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image" Target="../media/image70.png"/><Relationship Id="rId3" Type="http://schemas.openxmlformats.org/officeDocument/2006/relationships/slideLayout" Target="../slideLayouts/slideLayout5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image" Target="../media/image72.png"/><Relationship Id="rId3" Type="http://schemas.openxmlformats.org/officeDocument/2006/relationships/slideLayout" Target="../slideLayouts/slideLayout5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hyperlink" Target="https://www.autodesk.com/products/" TargetMode="External"/><Relationship Id="rId3" Type="http://schemas.openxmlformats.org/officeDocument/2006/relationships/hyperlink" Target="https://www.rs-online.com/designspark/mechanical-download-and-installation" TargetMode="External"/><Relationship Id="rId4" Type="http://schemas.openxmlformats.org/officeDocument/2006/relationships/slideLayout" Target="../slideLayouts/slideLayout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hyperlink" Target="mailto:KM4BAO@yahoo.com" TargetMode="External"/><Relationship Id="rId3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200" spc="-1" strike="noStrike">
                <a:latin typeface="Arial"/>
              </a:rPr>
              <a:t>3D Printing Video of the Creality CR-10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7863840" y="640080"/>
            <a:ext cx="1008360" cy="571320"/>
          </a:xfrm>
          <a:prstGeom prst="rect">
            <a:avLst/>
          </a:prstGeom>
          <a:ln>
            <a:noFill/>
          </a:ln>
        </p:spPr>
      </p:pic>
      <p:sp>
        <p:nvSpPr>
          <p:cNvPr id="44" name="TextShape 2"/>
          <p:cNvSpPr txBox="1"/>
          <p:nvPr/>
        </p:nvSpPr>
        <p:spPr>
          <a:xfrm>
            <a:off x="548640" y="1816920"/>
            <a:ext cx="8686800" cy="2296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latin typeface="Arial"/>
              </a:rPr>
              <a:t>Creality CR-10 3D Printer - $400.00 ( Print size 300mm x 300mm x 400mm) or (11.8 inches wide by 11.8 inches long by 15.7 inches tall)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ZYL PLA Filament – $17.00 for 1kg ( 2.2lbs)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Cura – Slicing software – (Free open source) 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Bed temperature 60 degrees Celsius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Nozzle temperature 210 degrees Celsius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</p:txBody>
      </p:sp>
      <p:pic>
        <p:nvPicPr>
          <p:cNvPr id="45" name="" descr=""/>
          <p:cNvPicPr/>
          <p:nvPr/>
        </p:nvPicPr>
        <p:blipFill>
          <a:blip r:embed="rId2"/>
          <a:stretch/>
        </p:blipFill>
        <p:spPr>
          <a:xfrm>
            <a:off x="6217920" y="3017520"/>
            <a:ext cx="3200400" cy="4206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3D Printing for Ham Radio/PCB’s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23640" y="2103120"/>
            <a:ext cx="8271720" cy="34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http://www.instructables.com/id/3D-Printing-3D-Print-A-Solderless-Circuit-Board/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0" name="TextShape 3"/>
          <p:cNvSpPr txBox="1"/>
          <p:nvPr/>
        </p:nvSpPr>
        <p:spPr>
          <a:xfrm>
            <a:off x="517320" y="1667880"/>
            <a:ext cx="6432120" cy="34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3D PRINTING: 3D PRINT A SOLDERLESS CIRCUIT BOARD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1" name="TextShape 4"/>
          <p:cNvSpPr txBox="1"/>
          <p:nvPr/>
        </p:nvSpPr>
        <p:spPr>
          <a:xfrm>
            <a:off x="491040" y="2682000"/>
            <a:ext cx="9509760" cy="287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Experimental circuit boards can be easily made with a 3D printer. They can be made at the same size and thickness as a standard 1/16" thick, through-hole soldered, perfboard.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The components can be fairly easily connected together without using solder.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This technique is somewhat faster than standard etched and soldered circuit boards. But it does require some skill and attention to detail to create a reliable circuit.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This example circuit board is a simple micro controller circuit that flashes three LED's in sequence.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It is intended to be a minimal illustration of what is possible.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7863840" y="64008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200" spc="-1" strike="noStrike">
                <a:latin typeface="Arial"/>
              </a:rPr>
              <a:t>3D Printing PCB Project/Instructables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457200" y="1759320"/>
            <a:ext cx="8207640" cy="343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http://www.instructables.com/id/3D-Printing-3D-Print-A-Solderless-Circuit-Board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7861320" y="64008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2"/>
          <a:stretch/>
        </p:blipFill>
        <p:spPr>
          <a:xfrm>
            <a:off x="1097280" y="2194560"/>
            <a:ext cx="7223760" cy="4846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Ham Items….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294840" y="1737360"/>
            <a:ext cx="7453080" cy="467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Here are some Ham Items that are commonly printed.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r>
              <a:rPr b="1" lang="en-US" sz="4400" spc="-1" strike="noStrike">
                <a:latin typeface="Arial"/>
              </a:rPr>
              <a:t>Custom antenna insulators</a:t>
            </a:r>
            <a:endParaRPr b="0" lang="en-US" sz="4400" spc="-1" strike="noStrike">
              <a:latin typeface="Arial"/>
            </a:endParaRPr>
          </a:p>
          <a:p>
            <a:r>
              <a:rPr b="1" lang="en-US" sz="4400" spc="-1" strike="noStrike">
                <a:latin typeface="Arial"/>
              </a:rPr>
              <a:t>Project enclosures</a:t>
            </a:r>
            <a:endParaRPr b="0" lang="en-US" sz="4400" spc="-1" strike="noStrike">
              <a:latin typeface="Arial"/>
            </a:endParaRPr>
          </a:p>
          <a:p>
            <a:r>
              <a:rPr b="1" lang="en-US" sz="4400" spc="-1" strike="noStrike">
                <a:latin typeface="Arial"/>
              </a:rPr>
              <a:t>Radio mounts</a:t>
            </a:r>
            <a:endParaRPr b="0" lang="en-US" sz="4400" spc="-1" strike="noStrike">
              <a:latin typeface="Arial"/>
            </a:endParaRPr>
          </a:p>
          <a:p>
            <a:r>
              <a:rPr b="1" lang="en-US" sz="4400" spc="-1" strike="noStrike">
                <a:latin typeface="Arial"/>
              </a:rPr>
              <a:t>Replacement knobs</a:t>
            </a:r>
            <a:endParaRPr b="0" lang="en-US" sz="4400" spc="-1" strike="noStrike">
              <a:latin typeface="Arial"/>
            </a:endParaRPr>
          </a:p>
          <a:p>
            <a:r>
              <a:rPr b="1" lang="en-US" sz="4400" spc="-1" strike="noStrike">
                <a:latin typeface="Arial"/>
              </a:rPr>
              <a:t>Straight keys</a:t>
            </a:r>
            <a:endParaRPr b="0" lang="en-US" sz="4400" spc="-1" strike="noStrike">
              <a:latin typeface="Arial"/>
            </a:endParaRPr>
          </a:p>
          <a:p>
            <a:r>
              <a:rPr b="1" lang="en-US" sz="4400" spc="-1" strike="noStrike">
                <a:latin typeface="Arial"/>
              </a:rPr>
              <a:t>Iambic paddles</a:t>
            </a:r>
            <a:endParaRPr b="0" lang="en-US" sz="4400" spc="-1" strike="noStrike">
              <a:latin typeface="Arial"/>
            </a:endParaRPr>
          </a:p>
          <a:p>
            <a:endParaRPr b="0" lang="en-US" sz="4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7862400" y="70992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35 Best sites for .STL files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548640" y="1828800"/>
            <a:ext cx="360" cy="427320"/>
          </a:xfrm>
          <a:prstGeom prst="rect">
            <a:avLst/>
          </a:prstGeom>
          <a:noFill/>
          <a:ln>
            <a:noFill/>
          </a:ln>
        </p:spPr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632520" y="1828800"/>
            <a:ext cx="8931600" cy="5120640"/>
          </a:xfrm>
          <a:prstGeom prst="rect">
            <a:avLst/>
          </a:prstGeom>
          <a:ln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7863840" y="70884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35 Best sites Continued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457200" y="1828800"/>
            <a:ext cx="9144000" cy="53949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7861320" y="64008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35 Best sites Continued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7863840" y="64008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2"/>
          <a:stretch/>
        </p:blipFill>
        <p:spPr>
          <a:xfrm>
            <a:off x="365760" y="1828800"/>
            <a:ext cx="9326880" cy="539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504000" y="567720"/>
            <a:ext cx="7200000" cy="735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2600" spc="-1" strike="noStrike">
                <a:latin typeface="Arial"/>
              </a:rPr>
              <a:t>NASA ( https://nasa3d.arc.nasa.gov/models/printable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8501400" y="640080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365760" y="1828800"/>
            <a:ext cx="9235440" cy="521208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3"/>
          <a:stretch/>
        </p:blipFill>
        <p:spPr>
          <a:xfrm>
            <a:off x="7863840" y="64008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274320" y="640080"/>
            <a:ext cx="8937360" cy="101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How to get started in 3D Printing</a:t>
            </a:r>
            <a:br/>
            <a:endParaRPr b="0" lang="en-US" sz="3600" spc="-1" strike="noStrike">
              <a:latin typeface="Arial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274320" y="2103120"/>
            <a:ext cx="9144000" cy="507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1.) Choosing a Printer – Kit vs Assembled – Print size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2.) Ease of use – Hobbyist vs Classroom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3.) Enclosed or open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4.) Key features – Heated bed, self leveling, Filament detection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5.) Types and where to purchase filament – PLA vs ABS vs PETG 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6.) Specialty filaments – Carbon infused, Wood look, flexible filament, glow in the dark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7.) Where to buy – Prusa – Gearbest – Amazon – Banggood – E-bay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8.) Printer setup – where in your home? Noise, ventilation, security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9.) Understanding the printing process – CAD files, STL files,G-code, Slicing software, Slicing profiles.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7861320" y="70884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Kit vs assembled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7861680" y="70920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548640" y="1920240"/>
            <a:ext cx="2743200" cy="356616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3"/>
          <a:stretch/>
        </p:blipFill>
        <p:spPr>
          <a:xfrm>
            <a:off x="5120640" y="1828800"/>
            <a:ext cx="2977200" cy="3474720"/>
          </a:xfrm>
          <a:prstGeom prst="rect">
            <a:avLst/>
          </a:prstGeom>
          <a:ln>
            <a:noFill/>
          </a:ln>
        </p:spPr>
      </p:pic>
      <p:sp>
        <p:nvSpPr>
          <p:cNvPr id="111" name="TextShape 2"/>
          <p:cNvSpPr txBox="1"/>
          <p:nvPr/>
        </p:nvSpPr>
        <p:spPr>
          <a:xfrm>
            <a:off x="1645920" y="6583680"/>
            <a:ext cx="641556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Anet 8 /$145.99  Kit                              Tronxy X1 $173.00 Kit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Kit vs assembled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7861680" y="70920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484200" y="1828800"/>
            <a:ext cx="4362120" cy="43621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3"/>
          <a:stretch/>
        </p:blipFill>
        <p:spPr>
          <a:xfrm>
            <a:off x="5486400" y="1828800"/>
            <a:ext cx="3749040" cy="4206240"/>
          </a:xfrm>
          <a:prstGeom prst="rect">
            <a:avLst/>
          </a:prstGeom>
          <a:ln>
            <a:noFill/>
          </a:ln>
        </p:spPr>
      </p:pic>
      <p:sp>
        <p:nvSpPr>
          <p:cNvPr id="116" name="TextShape 2"/>
          <p:cNvSpPr txBox="1"/>
          <p:nvPr/>
        </p:nvSpPr>
        <p:spPr>
          <a:xfrm>
            <a:off x="548640" y="6309360"/>
            <a:ext cx="6570720" cy="849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Prusa i3 MK3 $999.99 Assembled 250mm X 210mm x 210mm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Creality CR-10 $395.67 Assembled 300mm x 300mm x 400mm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L.A.R.C. 3D Printing Presentation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504000" y="1051200"/>
            <a:ext cx="9072000" cy="5883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1) What is 3D Printing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2) Thingiverse, CrabCad and My Mini Factory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3) 3D Printing and Ham Radio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4) How to get started in 3D Printing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A) Buying a printer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B) Choosing filament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C) Printer Setup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D) Printing process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5) Selling 3D printed products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6) How to print without a printer!</a:t>
            </a:r>
            <a:endParaRPr b="0" lang="en-US" sz="3200" spc="-1" strike="noStrike">
              <a:latin typeface="Arial"/>
            </a:endParaRPr>
          </a:p>
          <a:p>
            <a:pPr algn="ctr"/>
            <a:r>
              <a:rPr b="0" lang="en-US" sz="3200" spc="-1" strike="noStrike">
                <a:latin typeface="Arial"/>
              </a:rPr>
              <a:t>7) Learning resources</a:t>
            </a:r>
            <a:endParaRPr b="0" lang="en-US" sz="3200" spc="-1" strike="noStrike">
              <a:latin typeface="Arial"/>
            </a:endParaRPr>
          </a:p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1"/>
          <a:stretch/>
        </p:blipFill>
        <p:spPr>
          <a:xfrm>
            <a:off x="7863840" y="64008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Hobbyist vs Classroom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  <p:sp>
        <p:nvSpPr>
          <p:cNvPr id="119" name="TextShape 2"/>
          <p:cNvSpPr txBox="1"/>
          <p:nvPr/>
        </p:nvSpPr>
        <p:spPr>
          <a:xfrm>
            <a:off x="270360" y="2011680"/>
            <a:ext cx="9486360" cy="287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Hobbyist printer -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Kit or mostly assembled, may or may not have a heated bed, may not have an enclosure.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Requires choosing which slicing software you will use. ( ie:Cura). Electronics may not be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fully enclosed. Allows you to choose from many brands of filament. Lower cost to purchase.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Classroom printer – Fully assembled. A plug and play experience. Electronics fully enclosed.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May require you to buy filament only from the company brand. Usually provides it’s own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Custom slicing software. Higher cost to purchase.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680400" y="4520880"/>
            <a:ext cx="1514160" cy="15141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2783520" y="4480560"/>
            <a:ext cx="1514160" cy="151416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4"/>
          <a:stretch/>
        </p:blipFill>
        <p:spPr>
          <a:xfrm>
            <a:off x="6989760" y="4389120"/>
            <a:ext cx="2337120" cy="2377440"/>
          </a:xfrm>
          <a:prstGeom prst="rect">
            <a:avLst/>
          </a:prstGeom>
          <a:ln>
            <a:noFill/>
          </a:ln>
        </p:spPr>
      </p:pic>
      <p:sp>
        <p:nvSpPr>
          <p:cNvPr id="123" name="TextShape 3"/>
          <p:cNvSpPr txBox="1"/>
          <p:nvPr/>
        </p:nvSpPr>
        <p:spPr>
          <a:xfrm>
            <a:off x="548640" y="6492240"/>
            <a:ext cx="5190120" cy="59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Makerbot mini $1299.00,   Makerbot X2 $2498.99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Ultimaker 3 Extended $4,295.00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274320" y="640080"/>
            <a:ext cx="8937360" cy="101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How to get started in 3D Printing</a:t>
            </a:r>
            <a:br/>
            <a:endParaRPr b="0" lang="en-US" sz="3600" spc="-1" strike="noStrike"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274320" y="2103120"/>
            <a:ext cx="9144000" cy="507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1.) Choosing a Printer – Kit vs Assembled – Print size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2.) Ease of use – Hobbyist vs Classroom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3.) Enclosed or open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4.) Key features – Heated bed, self leveling, Filament detection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5.) Types and where to purchase filament – PLA vs ABS vs PETG 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6.) Specialty filaments – Carbon infused, Wood look, flexible filament, glow in the dark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7.) Where to buy – Prusa – Gearbest – Amazon – Banggood – E-bay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8.) Printer setup – where in your home? Noise, ventilation, security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9.) Understanding the printing process – CAD files, STL files,G-code, Slicing software, Slicing profiles.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861320" y="70884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Filament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7861680" y="70920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274320" y="1371600"/>
            <a:ext cx="9194400" cy="292608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1097280" y="4389120"/>
            <a:ext cx="6309360" cy="283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200" spc="-1" strike="noStrike">
                <a:latin typeface="Arial"/>
              </a:rPr>
              <a:t>Standard 3D Printer Filament Types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280440" y="1388160"/>
            <a:ext cx="7400520" cy="5835600"/>
          </a:xfrm>
          <a:prstGeom prst="rect">
            <a:avLst/>
          </a:prstGeom>
          <a:ln>
            <a:noFill/>
          </a:ln>
        </p:spPr>
      </p:pic>
      <p:pic>
        <p:nvPicPr>
          <p:cNvPr id="133" name="" descr=""/>
          <p:cNvPicPr/>
          <p:nvPr/>
        </p:nvPicPr>
        <p:blipFill>
          <a:blip r:embed="rId2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Exotic and Recreational Filament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457200" y="1645920"/>
            <a:ext cx="8503920" cy="5303520"/>
          </a:xfrm>
          <a:prstGeom prst="rect">
            <a:avLst/>
          </a:prstGeom>
          <a:ln>
            <a:noFill/>
          </a:ln>
        </p:spPr>
      </p:pic>
      <p:pic>
        <p:nvPicPr>
          <p:cNvPr id="136" name="" descr=""/>
          <p:cNvPicPr/>
          <p:nvPr/>
        </p:nvPicPr>
        <p:blipFill>
          <a:blip r:embed="rId2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Professional Filament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55600" y="1371600"/>
            <a:ext cx="4773600" cy="5852160"/>
          </a:xfrm>
          <a:prstGeom prst="rect">
            <a:avLst/>
          </a:prstGeom>
          <a:ln>
            <a:noFill/>
          </a:ln>
        </p:spPr>
      </p:pic>
      <p:pic>
        <p:nvPicPr>
          <p:cNvPr id="139" name="" descr=""/>
          <p:cNvPicPr/>
          <p:nvPr/>
        </p:nvPicPr>
        <p:blipFill>
          <a:blip r:embed="rId2"/>
          <a:stretch/>
        </p:blipFill>
        <p:spPr>
          <a:xfrm>
            <a:off x="5029200" y="1371600"/>
            <a:ext cx="4663440" cy="1952280"/>
          </a:xfrm>
          <a:prstGeom prst="rect">
            <a:avLst/>
          </a:prstGeom>
          <a:ln>
            <a:noFill/>
          </a:ln>
        </p:spPr>
      </p:pic>
      <p:pic>
        <p:nvPicPr>
          <p:cNvPr id="140" name="" descr=""/>
          <p:cNvPicPr/>
          <p:nvPr/>
        </p:nvPicPr>
        <p:blipFill>
          <a:blip r:embed="rId3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Where to purchase filament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541440" y="1920240"/>
            <a:ext cx="9111240" cy="363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Finding your favorite filament can take some time and experimenting. 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Different products can require different types. Join facebook groups, forums, and do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</a:t>
            </a:r>
            <a:r>
              <a:rPr b="0" lang="en-US" sz="1800" spc="-1" strike="noStrike">
                <a:latin typeface="Arial"/>
              </a:rPr>
              <a:t>internet searches to get the information you need.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Filament sources.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E-bay ( ZYLTech – 1.75mm* PLA for around $17.00/kg)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Amazon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Gearbest</a:t>
            </a:r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MatterHackers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These are just to name a few. Many companies that produce filament will also sell direct.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*Filament can come in 1.75mm or 3.0mm – 1.75mm is most common so be sure!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274320" y="640080"/>
            <a:ext cx="8937360" cy="101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How to get started in 3D Printing</a:t>
            </a:r>
            <a:br/>
            <a:endParaRPr b="0" lang="en-US" sz="3600" spc="-1" strike="noStrike">
              <a:latin typeface="Arial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274320" y="2103120"/>
            <a:ext cx="9144000" cy="507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400" spc="-1" strike="noStrike">
                <a:latin typeface="Arial"/>
              </a:rPr>
              <a:t>1.) Choosing a Printer – Kit vs Assembled – Print size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2.) Ease of use – Hobbyist vs Classroom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3.) Enclosed or open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4.) Key features – Heated bed, self leveling, Filament detection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5.) Types and where to purchase filament – PLA vs ABS vs PETG 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6.) Specialty filaments – Carbon infused, Wood look, flexible filament, glow in the dark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7.) Where to buy – Prusa – Gearbest – Amazon – Banggood – E-bay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8.) Printer setup – where in your home? Noise, ventilation, security</a:t>
            </a:r>
            <a:endParaRPr b="0" lang="en-US" sz="2400" spc="-1" strike="noStrike">
              <a:latin typeface="Arial"/>
            </a:endParaRPr>
          </a:p>
          <a:p>
            <a:r>
              <a:rPr b="0" lang="en-US" sz="2400" spc="-1" strike="noStrike">
                <a:latin typeface="Arial"/>
              </a:rPr>
              <a:t>9.) Understanding the printing process – CAD files, STL files,G-code, Slicing software, Slicing profiles.</a:t>
            </a:r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  <a:p>
            <a:endParaRPr b="0" lang="en-US" sz="2400" spc="-1" strike="noStrike"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7861320" y="70884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Home printer setup/Considerations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7861680" y="709200"/>
            <a:ext cx="1008360" cy="571320"/>
          </a:xfrm>
          <a:prstGeom prst="rect">
            <a:avLst/>
          </a:prstGeom>
          <a:ln>
            <a:noFill/>
          </a:ln>
        </p:spPr>
      </p:pic>
      <p:sp>
        <p:nvSpPr>
          <p:cNvPr id="149" name="TextShape 2"/>
          <p:cNvSpPr txBox="1"/>
          <p:nvPr/>
        </p:nvSpPr>
        <p:spPr>
          <a:xfrm>
            <a:off x="548640" y="2011680"/>
            <a:ext cx="9333720" cy="3277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000" spc="-1" strike="noStrike">
                <a:latin typeface="Arial"/>
              </a:rPr>
              <a:t>Here is a list of things to consider when looking for a place in your home to setup </a:t>
            </a:r>
            <a:endParaRPr b="0" lang="en-US" sz="2000" spc="-1" strike="noStrike">
              <a:latin typeface="Arial"/>
            </a:endParaRPr>
          </a:p>
          <a:p>
            <a:r>
              <a:rPr b="0" lang="en-US" sz="2000" spc="-1" strike="noStrike">
                <a:latin typeface="Arial"/>
              </a:rPr>
              <a:t>your 3D Printer.</a:t>
            </a:r>
            <a:endParaRPr b="0" lang="en-US" sz="2000" spc="-1" strike="noStrike">
              <a:latin typeface="Arial"/>
            </a:endParaRPr>
          </a:p>
          <a:p>
            <a:endParaRPr b="0" lang="en-US" sz="20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1.) Ventilation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2.) Pet and child security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3.) Air conditioning drafts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4.) Solid and level surface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5.) Isolation of noise</a:t>
            </a:r>
            <a:endParaRPr b="0" lang="en-US" sz="2800" spc="-1" strike="noStrike">
              <a:latin typeface="Arial"/>
            </a:endParaRPr>
          </a:p>
          <a:p>
            <a:r>
              <a:rPr b="0" lang="en-US" sz="2800" spc="-1" strike="noStrike"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The Printing Process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920240"/>
            <a:ext cx="8681760" cy="5151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CAD design you create.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CAD design is saved as an .STL file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.STL file is downloaded to your computer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.STL file is imported into the slicing software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Sliced file is then saved as a .gcode file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.gcode file is then uploaded to your 3D printer for printing.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CAS design you download from a free or paid site.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CAD .STL file is downloaded from the free or paid site to your computer.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.STL file is imported into your slicing software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Sliced file is then saved as a .gcode file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.gcode file is then uploaded to your 3D printer for printing.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NOTE: Depending on the 3D printer uploading a .gcode file will involve one of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the following – 1.) using an SD card, using wireless, or having your printer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connected to your computer by USB cable.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0" lang="en-US" sz="1800" spc="-1" strike="noStrike">
                <a:latin typeface="Arial"/>
              </a:rPr>
              <a:t>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What is 3D Printing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7861320" y="640080"/>
            <a:ext cx="1008360" cy="57132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640080" y="2300040"/>
            <a:ext cx="8778240" cy="3186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2200" spc="-1" strike="noStrike">
                <a:latin typeface="Arial"/>
              </a:rPr>
              <a:t>3D printing, also known as additive manufacturing (AM), refers to processes used to create a three-dimensional object in which material is joined or solidified under computer control to create an object, with material being added together.</a:t>
            </a:r>
            <a:endParaRPr b="0" lang="en-US" sz="2200" spc="-1" strike="noStrike">
              <a:latin typeface="Arial"/>
            </a:endParaRPr>
          </a:p>
          <a:p>
            <a:endParaRPr b="0" lang="en-US" sz="2200" spc="-1" strike="noStrike">
              <a:latin typeface="Arial"/>
            </a:endParaRPr>
          </a:p>
          <a:p>
            <a:r>
              <a:rPr b="1" lang="en-US" sz="2200" spc="-1" strike="noStrike">
                <a:latin typeface="Arial"/>
              </a:rPr>
              <a:t>This is the opposite of subtractive (SM) manufacturing that occurs when using a CNC machine.</a:t>
            </a:r>
            <a:endParaRPr b="0" lang="en-US" sz="2200" spc="-1" strike="noStrike">
              <a:latin typeface="Arial"/>
            </a:endParaRPr>
          </a:p>
          <a:p>
            <a:endParaRPr b="0" lang="en-US" sz="2200" spc="-1" strike="noStrike">
              <a:latin typeface="Arial"/>
            </a:endParaRPr>
          </a:p>
          <a:p>
            <a:r>
              <a:rPr b="1" lang="en-US" sz="2200" spc="-1" strike="noStrike">
                <a:latin typeface="Arial"/>
              </a:rPr>
              <a:t>Both the 3D printer and the CNC machine do use G-Code to program the machines. </a:t>
            </a:r>
            <a:endParaRPr b="0" lang="en-US" sz="2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200" spc="-1" strike="noStrike">
                <a:latin typeface="Arial"/>
              </a:rPr>
              <a:t>View of a sliced file – Cura software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1"/>
          <a:stretch/>
        </p:blipFill>
        <p:spPr>
          <a:xfrm>
            <a:off x="7862400" y="70992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2"/>
          <a:stretch/>
        </p:blipFill>
        <p:spPr>
          <a:xfrm>
            <a:off x="476640" y="1461600"/>
            <a:ext cx="8667360" cy="567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Cura profile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997720" y="91440"/>
            <a:ext cx="4774680" cy="7175160"/>
          </a:xfrm>
          <a:prstGeom prst="rect">
            <a:avLst/>
          </a:prstGeom>
          <a:ln>
            <a:noFill/>
          </a:ln>
        </p:spPr>
      </p:pic>
      <p:pic>
        <p:nvPicPr>
          <p:cNvPr id="158" name="" descr=""/>
          <p:cNvPicPr/>
          <p:nvPr/>
        </p:nvPicPr>
        <p:blipFill>
          <a:blip r:embed="rId2"/>
          <a:stretch/>
        </p:blipFill>
        <p:spPr>
          <a:xfrm>
            <a:off x="7952760" y="64008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How to 3D print without a printer!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0" name="" descr=""/>
          <p:cNvPicPr/>
          <p:nvPr/>
        </p:nvPicPr>
        <p:blipFill>
          <a:blip r:embed="rId1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274320" y="1463040"/>
            <a:ext cx="9235440" cy="5760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Printing services continued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7862400" y="70992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284040" y="1371600"/>
            <a:ext cx="9317160" cy="586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Printing services continued (2)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6" name="" descr=""/>
          <p:cNvPicPr/>
          <p:nvPr/>
        </p:nvPicPr>
        <p:blipFill>
          <a:blip r:embed="rId1"/>
          <a:stretch/>
        </p:blipFill>
        <p:spPr>
          <a:xfrm>
            <a:off x="7862760" y="71028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67" name="" descr=""/>
          <p:cNvPicPr/>
          <p:nvPr/>
        </p:nvPicPr>
        <p:blipFill>
          <a:blip r:embed="rId2"/>
          <a:stretch/>
        </p:blipFill>
        <p:spPr>
          <a:xfrm>
            <a:off x="342000" y="1371600"/>
            <a:ext cx="9350640" cy="585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Learning Resources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7862040" y="709560"/>
            <a:ext cx="1008360" cy="571320"/>
          </a:xfrm>
          <a:prstGeom prst="rect">
            <a:avLst/>
          </a:prstGeom>
          <a:ln>
            <a:noFill/>
          </a:ln>
        </p:spPr>
      </p:pic>
      <p:sp>
        <p:nvSpPr>
          <p:cNvPr id="170" name="TextShape 2"/>
          <p:cNvSpPr txBox="1"/>
          <p:nvPr/>
        </p:nvSpPr>
        <p:spPr>
          <a:xfrm>
            <a:off x="266760" y="1404360"/>
            <a:ext cx="8664840" cy="5658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 sz="1800" spc="-1" strike="noStrike">
                <a:latin typeface="Arial"/>
              </a:rPr>
              <a:t>1.) YouTube Channels – 3D printing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</a:t>
            </a:r>
            <a:r>
              <a:rPr b="1" lang="en-US" sz="1800" spc="-1" strike="noStrike">
                <a:latin typeface="Arial"/>
              </a:rPr>
              <a:t>Makers Muse ( Angus Deveson)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</a:t>
            </a:r>
            <a:r>
              <a:rPr b="1" lang="en-US" sz="1800" spc="-1" strike="noStrike">
                <a:latin typeface="Arial"/>
              </a:rPr>
              <a:t>3D Printing Nerd ( Joel Telling)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</a:t>
            </a:r>
            <a:r>
              <a:rPr b="1" lang="en-US" sz="1800" spc="-1" strike="noStrike">
                <a:latin typeface="Arial"/>
              </a:rPr>
              <a:t>3D Printing Professor 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</a:t>
            </a:r>
            <a:r>
              <a:rPr b="1" lang="en-US" sz="1800" spc="-1" strike="noStrike">
                <a:latin typeface="Arial"/>
              </a:rPr>
              <a:t>YouTube Channels – CAD design with Fusion 36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 </a:t>
            </a:r>
            <a:r>
              <a:rPr b="1" lang="en-US" sz="1800" spc="-1" strike="noStrike">
                <a:latin typeface="Arial"/>
              </a:rPr>
              <a:t>Lars Christensen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YouTube Channel for – Spark mechanical design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 </a:t>
            </a:r>
            <a:r>
              <a:rPr b="1" lang="en-US" sz="1800" spc="-1" strike="noStrike">
                <a:latin typeface="Arial"/>
              </a:rPr>
              <a:t>Hoffman Engineering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</a:t>
            </a:r>
            <a:r>
              <a:rPr b="1" lang="en-US" sz="1800" spc="-1" strike="noStrike">
                <a:latin typeface="Arial"/>
              </a:rPr>
              <a:t>2.) Udemy – 3D printing – CAD Design 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      </a:t>
            </a:r>
            <a:r>
              <a:rPr b="1" lang="en-US" sz="1800" spc="-1" strike="noStrike">
                <a:latin typeface="Arial"/>
              </a:rPr>
              <a:t>Udemy.com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3.) Autodesk ( Fusion 360) </a:t>
            </a:r>
            <a:r>
              <a:rPr b="1" lang="en-US" sz="1800" spc="-1" strike="noStrike">
                <a:latin typeface="Arial"/>
                <a:hlinkClick r:id="rId2"/>
              </a:rPr>
              <a:t>https://www.autodesk.com/products/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     </a:t>
            </a:r>
            <a:r>
              <a:rPr b="1" lang="en-US" sz="1800" spc="-1" strike="noStrike">
                <a:latin typeface="Arial"/>
              </a:rPr>
              <a:t>fusion-360/students-teachers-educators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4.) Spark Mechanical Design</a:t>
            </a:r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  <a:hlinkClick r:id="rId3"/>
              </a:rPr>
              <a:t>https://www.rs-online.com/designspark/mechanical-download-and-installation</a:t>
            </a:r>
            <a:endParaRPr b="0" lang="en-US" sz="1800" spc="-1" strike="noStrike">
              <a:latin typeface="Arial"/>
            </a:endParaRPr>
          </a:p>
          <a:p>
            <a:endParaRPr b="0" lang="en-US" sz="1800" spc="-1" strike="noStrike">
              <a:latin typeface="Arial"/>
            </a:endParaRPr>
          </a:p>
          <a:p>
            <a:r>
              <a:rPr b="1" lang="en-US" sz="1800" spc="-1" strike="noStrike">
                <a:latin typeface="Arial"/>
              </a:rPr>
              <a:t>5.) For a simpler CAD program check out Tinkercad.com 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QST – January 2016 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72" name="TextShape 2"/>
          <p:cNvSpPr txBox="1"/>
          <p:nvPr/>
        </p:nvSpPr>
        <p:spPr>
          <a:xfrm>
            <a:off x="274320" y="1384920"/>
            <a:ext cx="7619400" cy="992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3200" spc="-1" strike="noStrike">
                <a:latin typeface="Arial"/>
              </a:rPr>
              <a:t>See additional PDF file / </a:t>
            </a:r>
            <a:endParaRPr b="0" lang="en-US" sz="3200" spc="-1" strike="noStrike">
              <a:latin typeface="Arial"/>
            </a:endParaRPr>
          </a:p>
          <a:p>
            <a:r>
              <a:rPr b="0" lang="en-US" sz="3200" spc="-1" strike="noStrike">
                <a:latin typeface="Arial"/>
              </a:rPr>
              <a:t>“ </a:t>
            </a:r>
            <a:r>
              <a:rPr b="0" lang="en-US" sz="3200" spc="-1" strike="noStrike">
                <a:latin typeface="Arial"/>
              </a:rPr>
              <a:t>A 3D Printed Key for Straight Key Night”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73" name="" descr=""/>
          <p:cNvPicPr/>
          <p:nvPr/>
        </p:nvPicPr>
        <p:blipFill>
          <a:blip r:embed="rId1"/>
          <a:stretch/>
        </p:blipFill>
        <p:spPr>
          <a:xfrm>
            <a:off x="7862400" y="70992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174" name="" descr=""/>
          <p:cNvPicPr/>
          <p:nvPr/>
        </p:nvPicPr>
        <p:blipFill>
          <a:blip r:embed="rId2"/>
          <a:stretch/>
        </p:blipFill>
        <p:spPr>
          <a:xfrm>
            <a:off x="365760" y="2560320"/>
            <a:ext cx="7200720" cy="4714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Thank you!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7862760" y="710280"/>
            <a:ext cx="1008360" cy="571320"/>
          </a:xfrm>
          <a:prstGeom prst="rect">
            <a:avLst/>
          </a:prstGeom>
          <a:ln>
            <a:noFill/>
          </a:ln>
        </p:spPr>
      </p:pic>
      <p:sp>
        <p:nvSpPr>
          <p:cNvPr id="177" name="TextShape 2"/>
          <p:cNvSpPr txBox="1"/>
          <p:nvPr/>
        </p:nvSpPr>
        <p:spPr>
          <a:xfrm>
            <a:off x="640080" y="2194560"/>
            <a:ext cx="9068760" cy="2295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2600" spc="-1" strike="noStrike">
                <a:latin typeface="Arial"/>
              </a:rPr>
              <a:t>If you have any further questions about 3D Printing you may </a:t>
            </a:r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contact me at </a:t>
            </a:r>
            <a:r>
              <a:rPr b="0" lang="en-US" sz="2600" spc="-1" strike="noStrike">
                <a:latin typeface="Arial"/>
                <a:hlinkClick r:id="rId2"/>
              </a:rPr>
              <a:t>KM4BAO@yahoo.com</a:t>
            </a:r>
            <a:endParaRPr b="0" lang="en-US" sz="2600" spc="-1" strike="noStrike">
              <a:latin typeface="Arial"/>
            </a:endParaRPr>
          </a:p>
          <a:p>
            <a:endParaRPr b="0" lang="en-US" sz="2600" spc="-1" strike="noStrike">
              <a:latin typeface="Arial"/>
            </a:endParaRPr>
          </a:p>
          <a:p>
            <a:r>
              <a:rPr b="0" lang="en-US" sz="2600" spc="-1" strike="noStrike">
                <a:latin typeface="Arial"/>
              </a:rPr>
              <a:t>Thank you for attending tonight’s meeting. </a:t>
            </a:r>
            <a:endParaRPr b="0" lang="en-US" sz="2600" spc="-1" strike="noStrike">
              <a:latin typeface="Arial"/>
            </a:endParaRPr>
          </a:p>
          <a:p>
            <a:endParaRPr b="0" lang="en-US" sz="2600" spc="-1" strike="noStrike">
              <a:latin typeface="Arial"/>
            </a:endParaRPr>
          </a:p>
          <a:p>
            <a:endParaRPr b="0" lang="en-US" sz="2600" spc="-1" strike="noStrike"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Additive/Subtractive manufacturing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7861320" y="64008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548640" y="2130120"/>
            <a:ext cx="4362120" cy="436212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rcRect l="22649" t="8468" r="0" b="0"/>
          <a:stretch/>
        </p:blipFill>
        <p:spPr>
          <a:xfrm>
            <a:off x="5486400" y="2269080"/>
            <a:ext cx="3434400" cy="3948840"/>
          </a:xfrm>
          <a:prstGeom prst="rect">
            <a:avLst/>
          </a:prstGeom>
          <a:ln>
            <a:noFill/>
          </a:ln>
        </p:spPr>
      </p:pic>
      <p:sp>
        <p:nvSpPr>
          <p:cNvPr id="56" name="TextShape 2"/>
          <p:cNvSpPr txBox="1"/>
          <p:nvPr/>
        </p:nvSpPr>
        <p:spPr>
          <a:xfrm>
            <a:off x="1005840" y="1737360"/>
            <a:ext cx="356616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Prusa Mark III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" name="TextShape 3"/>
          <p:cNvSpPr txBox="1"/>
          <p:nvPr/>
        </p:nvSpPr>
        <p:spPr>
          <a:xfrm>
            <a:off x="5486400" y="1828800"/>
            <a:ext cx="2377440" cy="343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latin typeface="Arial"/>
              </a:rPr>
              <a:t>Stepcraft</a:t>
            </a:r>
            <a:endParaRPr b="0" lang="en-US" sz="18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547200"/>
            <a:ext cx="7200000" cy="961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2800" spc="-1" strike="noStrike">
                <a:latin typeface="Arial"/>
              </a:rPr>
              <a:t>3D printing files for FREE!</a:t>
            </a:r>
            <a:r>
              <a:rPr b="0" lang="en-US" sz="3200" spc="-1" strike="noStrike">
                <a:latin typeface="Arial"/>
              </a:rPr>
              <a:t> Thingiverse.com</a:t>
            </a:r>
            <a:br/>
            <a:endParaRPr b="0" lang="en-US" sz="3200" spc="-1" strike="noStrike"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274320" y="1005840"/>
            <a:ext cx="9418320" cy="609876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2"/>
          <a:stretch/>
        </p:blipFill>
        <p:spPr>
          <a:xfrm>
            <a:off x="7863840" y="43452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GrabCad.com 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2" name="" descr=""/>
          <p:cNvPicPr/>
          <p:nvPr/>
        </p:nvPicPr>
        <p:blipFill>
          <a:blip r:embed="rId1"/>
          <a:stretch/>
        </p:blipFill>
        <p:spPr>
          <a:xfrm>
            <a:off x="8596080" y="658440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0" y="1137600"/>
            <a:ext cx="9326880" cy="517176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 rot="4200">
            <a:off x="3290400" y="4813920"/>
            <a:ext cx="6475680" cy="231408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7861320" y="52596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600" spc="-1" strike="noStrike">
                <a:latin typeface="Arial"/>
              </a:rPr>
              <a:t>Myminifactory.com</a:t>
            </a:r>
            <a:endParaRPr b="0" lang="en-US" sz="3600" spc="-1" strike="noStrike">
              <a:latin typeface="Arial"/>
            </a:endParaRPr>
          </a:p>
        </p:txBody>
      </p:sp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7863840" y="640080"/>
            <a:ext cx="1008360" cy="57132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457200" y="1737360"/>
            <a:ext cx="9235440" cy="4754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Shape 1"/>
          <p:cNvSpPr txBox="1"/>
          <p:nvPr/>
        </p:nvSpPr>
        <p:spPr>
          <a:xfrm>
            <a:off x="504000" y="576000"/>
            <a:ext cx="7200000" cy="720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3200" spc="-1" strike="noStrike">
                <a:latin typeface="Arial"/>
              </a:rPr>
              <a:t>3D Printing and Ham Radio/ Yeggi.com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365760" y="1371600"/>
            <a:ext cx="6457680" cy="100944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2"/>
          <a:stretch/>
        </p:blipFill>
        <p:spPr>
          <a:xfrm>
            <a:off x="324360" y="2432880"/>
            <a:ext cx="8362440" cy="2504880"/>
          </a:xfrm>
          <a:prstGeom prst="rect">
            <a:avLst/>
          </a:prstGeom>
          <a:ln>
            <a:noFill/>
          </a:ln>
        </p:spPr>
      </p:pic>
      <p:pic>
        <p:nvPicPr>
          <p:cNvPr id="72" name="" descr=""/>
          <p:cNvPicPr/>
          <p:nvPr/>
        </p:nvPicPr>
        <p:blipFill>
          <a:blip r:embed="rId3"/>
          <a:stretch/>
        </p:blipFill>
        <p:spPr>
          <a:xfrm>
            <a:off x="324360" y="4754880"/>
            <a:ext cx="8448480" cy="2476080"/>
          </a:xfrm>
          <a:prstGeom prst="rect">
            <a:avLst/>
          </a:prstGeom>
          <a:ln>
            <a:noFill/>
          </a:ln>
        </p:spPr>
      </p:pic>
      <p:pic>
        <p:nvPicPr>
          <p:cNvPr id="73" name="" descr=""/>
          <p:cNvPicPr/>
          <p:nvPr/>
        </p:nvPicPr>
        <p:blipFill>
          <a:blip r:embed="rId4"/>
          <a:stretch/>
        </p:blipFill>
        <p:spPr>
          <a:xfrm>
            <a:off x="7861320" y="64008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480960" y="656280"/>
            <a:ext cx="7200000" cy="960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r>
              <a:rPr b="0" lang="en-US" sz="2800" spc="-1" strike="noStrike">
                <a:latin typeface="Arial"/>
              </a:rPr>
              <a:t>3D file process/Thingiverse.com example</a:t>
            </a:r>
            <a:br/>
            <a:endParaRPr b="0" lang="en-US" sz="2800" spc="-1" strike="noStrike">
              <a:latin typeface="Arial"/>
            </a:endParaRPr>
          </a:p>
        </p:txBody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457200" y="2011680"/>
            <a:ext cx="4151880" cy="3931920"/>
          </a:xfrm>
          <a:prstGeom prst="rect">
            <a:avLst/>
          </a:prstGeom>
          <a:ln>
            <a:noFill/>
          </a:ln>
        </p:spPr>
      </p:pic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4845960" y="2011680"/>
            <a:ext cx="3932280" cy="39319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7863840" y="708840"/>
            <a:ext cx="1008360" cy="571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</Template>
  <TotalTime>6196</TotalTime>
  <Application>LibreOffice/5.4.1.2$Windows_X86_64 LibreOffice_project/ea7cb86e6eeb2bf3a5af73a8f7777ac570321527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2018-01-09T12:57:24Z</dcterms:created>
  <dc:creator/>
  <dc:description/>
  <dc:language>en-US</dc:language>
  <cp:lastModifiedBy/>
  <dcterms:modified xsi:type="dcterms:W3CDTF">2018-02-02T10:31:30Z</dcterms:modified>
  <cp:revision>82</cp:revision>
  <dc:subject/>
  <dc:title/>
</cp:coreProperties>
</file>