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9.png" ContentType="image/png"/>
  <Override PartName="/ppt/media/image1.png" ContentType="image/png"/>
  <Override PartName="/ppt/media/image2.png" ContentType="image/png"/>
  <Override PartName="/ppt/media/image4.jpeg" ContentType="image/jpeg"/>
  <Override PartName="/ppt/media/image5.png" ContentType="image/png"/>
  <Override PartName="/ppt/media/image3.jpeg" ContentType="image/jpe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9.png" ContentType="image/png"/>
  <Override PartName="/ppt/media/image20.jpeg" ContentType="image/jpeg"/>
  <Override PartName="/ppt/media/image21.png" ContentType="image/png"/>
  <Override PartName="/ppt/media/image22.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28" name="PlaceHolder 2"/>
          <p:cNvSpPr>
            <a:spLocks noGrp="1"/>
          </p:cNvSpPr>
          <p:nvPr>
            <p:ph type="body"/>
          </p:nvPr>
        </p:nvSpPr>
        <p:spPr>
          <a:xfrm>
            <a:off x="504000" y="1368000"/>
            <a:ext cx="9072000" cy="1568160"/>
          </a:xfrm>
          <a:prstGeom prst="rect">
            <a:avLst/>
          </a:prstGeom>
        </p:spPr>
        <p:txBody>
          <a:bodyPr lIns="0" rIns="0" tIns="0" bIns="0">
            <a:normAutofit/>
          </a:bodyPr>
          <a:p>
            <a:endParaRPr b="0" lang="de-DE" sz="2600" spc="-1" strike="noStrike">
              <a:latin typeface="Arial"/>
            </a:endParaRPr>
          </a:p>
        </p:txBody>
      </p:sp>
      <p:sp>
        <p:nvSpPr>
          <p:cNvPr id="29" name="PlaceHolder 3"/>
          <p:cNvSpPr>
            <a:spLocks noGrp="1"/>
          </p:cNvSpPr>
          <p:nvPr>
            <p:ph type="body"/>
          </p:nvPr>
        </p:nvSpPr>
        <p:spPr>
          <a:xfrm>
            <a:off x="504000" y="3085560"/>
            <a:ext cx="9072000" cy="1568160"/>
          </a:xfrm>
          <a:prstGeom prst="rect">
            <a:avLst/>
          </a:prstGeom>
        </p:spPr>
        <p:txBody>
          <a:bodyPr lIns="0" rIns="0" tIns="0" bIns="0">
            <a:normAutofit/>
          </a:bodyPr>
          <a:p>
            <a:endParaRPr b="0" lang="de-DE" sz="26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31" name="PlaceHolder 2"/>
          <p:cNvSpPr>
            <a:spLocks noGrp="1"/>
          </p:cNvSpPr>
          <p:nvPr>
            <p:ph type="body"/>
          </p:nvPr>
        </p:nvSpPr>
        <p:spPr>
          <a:xfrm>
            <a:off x="504000" y="1368000"/>
            <a:ext cx="4426920" cy="1568160"/>
          </a:xfrm>
          <a:prstGeom prst="rect">
            <a:avLst/>
          </a:prstGeom>
        </p:spPr>
        <p:txBody>
          <a:bodyPr lIns="0" rIns="0" tIns="0" bIns="0">
            <a:normAutofit/>
          </a:bodyPr>
          <a:p>
            <a:endParaRPr b="0" lang="de-DE" sz="2600" spc="-1" strike="noStrike">
              <a:latin typeface="Arial"/>
            </a:endParaRPr>
          </a:p>
        </p:txBody>
      </p:sp>
      <p:sp>
        <p:nvSpPr>
          <p:cNvPr id="32" name="PlaceHolder 3"/>
          <p:cNvSpPr>
            <a:spLocks noGrp="1"/>
          </p:cNvSpPr>
          <p:nvPr>
            <p:ph type="body"/>
          </p:nvPr>
        </p:nvSpPr>
        <p:spPr>
          <a:xfrm>
            <a:off x="5152680" y="1368000"/>
            <a:ext cx="4426920" cy="1568160"/>
          </a:xfrm>
          <a:prstGeom prst="rect">
            <a:avLst/>
          </a:prstGeom>
        </p:spPr>
        <p:txBody>
          <a:bodyPr lIns="0" rIns="0" tIns="0" bIns="0">
            <a:normAutofit/>
          </a:bodyPr>
          <a:p>
            <a:endParaRPr b="0" lang="de-DE" sz="2600" spc="-1" strike="noStrike">
              <a:latin typeface="Arial"/>
            </a:endParaRPr>
          </a:p>
        </p:txBody>
      </p:sp>
      <p:sp>
        <p:nvSpPr>
          <p:cNvPr id="33" name="PlaceHolder 4"/>
          <p:cNvSpPr>
            <a:spLocks noGrp="1"/>
          </p:cNvSpPr>
          <p:nvPr>
            <p:ph type="body"/>
          </p:nvPr>
        </p:nvSpPr>
        <p:spPr>
          <a:xfrm>
            <a:off x="5152680" y="3085560"/>
            <a:ext cx="4426920" cy="1568160"/>
          </a:xfrm>
          <a:prstGeom prst="rect">
            <a:avLst/>
          </a:prstGeom>
        </p:spPr>
        <p:txBody>
          <a:bodyPr lIns="0" rIns="0" tIns="0" bIns="0">
            <a:normAutofit/>
          </a:bodyPr>
          <a:p>
            <a:endParaRPr b="0" lang="de-DE" sz="2600" spc="-1" strike="noStrike">
              <a:latin typeface="Arial"/>
            </a:endParaRPr>
          </a:p>
        </p:txBody>
      </p:sp>
      <p:sp>
        <p:nvSpPr>
          <p:cNvPr id="34" name="PlaceHolder 5"/>
          <p:cNvSpPr>
            <a:spLocks noGrp="1"/>
          </p:cNvSpPr>
          <p:nvPr>
            <p:ph type="body"/>
          </p:nvPr>
        </p:nvSpPr>
        <p:spPr>
          <a:xfrm>
            <a:off x="504000" y="3085560"/>
            <a:ext cx="4426920" cy="1568160"/>
          </a:xfrm>
          <a:prstGeom prst="rect">
            <a:avLst/>
          </a:prstGeom>
        </p:spPr>
        <p:txBody>
          <a:bodyPr lIns="0" rIns="0" tIns="0" bIns="0">
            <a:normAutofit/>
          </a:bodyPr>
          <a:p>
            <a:endParaRPr b="0" lang="de-DE" sz="26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36" name="PlaceHolder 2"/>
          <p:cNvSpPr>
            <a:spLocks noGrp="1"/>
          </p:cNvSpPr>
          <p:nvPr>
            <p:ph type="body"/>
          </p:nvPr>
        </p:nvSpPr>
        <p:spPr>
          <a:xfrm>
            <a:off x="504000" y="1368000"/>
            <a:ext cx="2921040" cy="1568160"/>
          </a:xfrm>
          <a:prstGeom prst="rect">
            <a:avLst/>
          </a:prstGeom>
        </p:spPr>
        <p:txBody>
          <a:bodyPr lIns="0" rIns="0" tIns="0" bIns="0">
            <a:normAutofit/>
          </a:bodyPr>
          <a:p>
            <a:endParaRPr b="0" lang="de-DE" sz="2600" spc="-1" strike="noStrike">
              <a:latin typeface="Arial"/>
            </a:endParaRPr>
          </a:p>
        </p:txBody>
      </p:sp>
      <p:sp>
        <p:nvSpPr>
          <p:cNvPr id="37" name="PlaceHolder 3"/>
          <p:cNvSpPr>
            <a:spLocks noGrp="1"/>
          </p:cNvSpPr>
          <p:nvPr>
            <p:ph type="body"/>
          </p:nvPr>
        </p:nvSpPr>
        <p:spPr>
          <a:xfrm>
            <a:off x="3571560" y="1368000"/>
            <a:ext cx="2921040" cy="1568160"/>
          </a:xfrm>
          <a:prstGeom prst="rect">
            <a:avLst/>
          </a:prstGeom>
        </p:spPr>
        <p:txBody>
          <a:bodyPr lIns="0" rIns="0" tIns="0" bIns="0">
            <a:normAutofit/>
          </a:bodyPr>
          <a:p>
            <a:endParaRPr b="0" lang="de-DE" sz="2600" spc="-1" strike="noStrike">
              <a:latin typeface="Arial"/>
            </a:endParaRPr>
          </a:p>
        </p:txBody>
      </p:sp>
      <p:sp>
        <p:nvSpPr>
          <p:cNvPr id="38" name="PlaceHolder 4"/>
          <p:cNvSpPr>
            <a:spLocks noGrp="1"/>
          </p:cNvSpPr>
          <p:nvPr>
            <p:ph type="body"/>
          </p:nvPr>
        </p:nvSpPr>
        <p:spPr>
          <a:xfrm>
            <a:off x="6639120" y="1368000"/>
            <a:ext cx="2921040" cy="1568160"/>
          </a:xfrm>
          <a:prstGeom prst="rect">
            <a:avLst/>
          </a:prstGeom>
        </p:spPr>
        <p:txBody>
          <a:bodyPr lIns="0" rIns="0" tIns="0" bIns="0">
            <a:normAutofit/>
          </a:bodyPr>
          <a:p>
            <a:endParaRPr b="0" lang="de-DE" sz="2600" spc="-1" strike="noStrike">
              <a:latin typeface="Arial"/>
            </a:endParaRPr>
          </a:p>
        </p:txBody>
      </p:sp>
      <p:sp>
        <p:nvSpPr>
          <p:cNvPr id="39" name="PlaceHolder 5"/>
          <p:cNvSpPr>
            <a:spLocks noGrp="1"/>
          </p:cNvSpPr>
          <p:nvPr>
            <p:ph type="body"/>
          </p:nvPr>
        </p:nvSpPr>
        <p:spPr>
          <a:xfrm>
            <a:off x="6639120" y="3085560"/>
            <a:ext cx="2921040" cy="1568160"/>
          </a:xfrm>
          <a:prstGeom prst="rect">
            <a:avLst/>
          </a:prstGeom>
        </p:spPr>
        <p:txBody>
          <a:bodyPr lIns="0" rIns="0" tIns="0" bIns="0">
            <a:normAutofit/>
          </a:bodyPr>
          <a:p>
            <a:endParaRPr b="0" lang="de-DE" sz="2600" spc="-1" strike="noStrike">
              <a:latin typeface="Arial"/>
            </a:endParaRPr>
          </a:p>
        </p:txBody>
      </p:sp>
      <p:sp>
        <p:nvSpPr>
          <p:cNvPr id="40" name="PlaceHolder 6"/>
          <p:cNvSpPr>
            <a:spLocks noGrp="1"/>
          </p:cNvSpPr>
          <p:nvPr>
            <p:ph type="body"/>
          </p:nvPr>
        </p:nvSpPr>
        <p:spPr>
          <a:xfrm>
            <a:off x="3571560" y="3085560"/>
            <a:ext cx="2921040" cy="1568160"/>
          </a:xfrm>
          <a:prstGeom prst="rect">
            <a:avLst/>
          </a:prstGeom>
        </p:spPr>
        <p:txBody>
          <a:bodyPr lIns="0" rIns="0" tIns="0" bIns="0">
            <a:normAutofit/>
          </a:bodyPr>
          <a:p>
            <a:endParaRPr b="0" lang="de-DE" sz="2600" spc="-1" strike="noStrike">
              <a:latin typeface="Arial"/>
            </a:endParaRPr>
          </a:p>
        </p:txBody>
      </p:sp>
      <p:sp>
        <p:nvSpPr>
          <p:cNvPr id="41" name="PlaceHolder 7"/>
          <p:cNvSpPr>
            <a:spLocks noGrp="1"/>
          </p:cNvSpPr>
          <p:nvPr>
            <p:ph type="body"/>
          </p:nvPr>
        </p:nvSpPr>
        <p:spPr>
          <a:xfrm>
            <a:off x="504000" y="3085560"/>
            <a:ext cx="2921040" cy="1568160"/>
          </a:xfrm>
          <a:prstGeom prst="rect">
            <a:avLst/>
          </a:prstGeom>
        </p:spPr>
        <p:txBody>
          <a:bodyPr lIns="0" rIns="0" tIns="0" bIns="0">
            <a:normAutofit/>
          </a:bodyPr>
          <a:p>
            <a:endParaRPr b="0" lang="de-DE" sz="26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7" name="PlaceHolder 2"/>
          <p:cNvSpPr>
            <a:spLocks noGrp="1"/>
          </p:cNvSpPr>
          <p:nvPr>
            <p:ph type="subTitle"/>
          </p:nvPr>
        </p:nvSpPr>
        <p:spPr>
          <a:xfrm>
            <a:off x="504000" y="1368000"/>
            <a:ext cx="9072000" cy="328824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9" name="PlaceHolder 2"/>
          <p:cNvSpPr>
            <a:spLocks noGrp="1"/>
          </p:cNvSpPr>
          <p:nvPr>
            <p:ph type="body"/>
          </p:nvPr>
        </p:nvSpPr>
        <p:spPr>
          <a:xfrm>
            <a:off x="504000" y="1368000"/>
            <a:ext cx="9072000" cy="3288240"/>
          </a:xfrm>
          <a:prstGeom prst="rect">
            <a:avLst/>
          </a:prstGeom>
        </p:spPr>
        <p:txBody>
          <a:bodyPr lIns="0" rIns="0" tIns="0" bIns="0">
            <a:normAutofit/>
          </a:bodyPr>
          <a:p>
            <a:endParaRPr b="0" lang="de-DE" sz="26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11" name="PlaceHolder 2"/>
          <p:cNvSpPr>
            <a:spLocks noGrp="1"/>
          </p:cNvSpPr>
          <p:nvPr>
            <p:ph type="body"/>
          </p:nvPr>
        </p:nvSpPr>
        <p:spPr>
          <a:xfrm>
            <a:off x="504000" y="1368000"/>
            <a:ext cx="4426920" cy="3288240"/>
          </a:xfrm>
          <a:prstGeom prst="rect">
            <a:avLst/>
          </a:prstGeom>
        </p:spPr>
        <p:txBody>
          <a:bodyPr lIns="0" rIns="0" tIns="0" bIns="0">
            <a:normAutofit/>
          </a:bodyPr>
          <a:p>
            <a:endParaRPr b="0" lang="de-DE" sz="2600" spc="-1" strike="noStrike">
              <a:latin typeface="Arial"/>
            </a:endParaRPr>
          </a:p>
        </p:txBody>
      </p:sp>
      <p:sp>
        <p:nvSpPr>
          <p:cNvPr id="12" name="PlaceHolder 3"/>
          <p:cNvSpPr>
            <a:spLocks noGrp="1"/>
          </p:cNvSpPr>
          <p:nvPr>
            <p:ph type="body"/>
          </p:nvPr>
        </p:nvSpPr>
        <p:spPr>
          <a:xfrm>
            <a:off x="5152680" y="1368000"/>
            <a:ext cx="4426920" cy="3288240"/>
          </a:xfrm>
          <a:prstGeom prst="rect">
            <a:avLst/>
          </a:prstGeom>
        </p:spPr>
        <p:txBody>
          <a:bodyPr lIns="0" rIns="0" tIns="0" bIns="0">
            <a:normAutofit/>
          </a:bodyPr>
          <a:p>
            <a:endParaRPr b="0" lang="de-DE" sz="26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216000"/>
            <a:ext cx="7020000" cy="434016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16" name="PlaceHolder 2"/>
          <p:cNvSpPr>
            <a:spLocks noGrp="1"/>
          </p:cNvSpPr>
          <p:nvPr>
            <p:ph type="body"/>
          </p:nvPr>
        </p:nvSpPr>
        <p:spPr>
          <a:xfrm>
            <a:off x="504000" y="1368000"/>
            <a:ext cx="4426920" cy="1568160"/>
          </a:xfrm>
          <a:prstGeom prst="rect">
            <a:avLst/>
          </a:prstGeom>
        </p:spPr>
        <p:txBody>
          <a:bodyPr lIns="0" rIns="0" tIns="0" bIns="0">
            <a:normAutofit/>
          </a:bodyPr>
          <a:p>
            <a:endParaRPr b="0" lang="de-DE" sz="2600" spc="-1" strike="noStrike">
              <a:latin typeface="Arial"/>
            </a:endParaRPr>
          </a:p>
        </p:txBody>
      </p:sp>
      <p:sp>
        <p:nvSpPr>
          <p:cNvPr id="17" name="PlaceHolder 3"/>
          <p:cNvSpPr>
            <a:spLocks noGrp="1"/>
          </p:cNvSpPr>
          <p:nvPr>
            <p:ph type="body"/>
          </p:nvPr>
        </p:nvSpPr>
        <p:spPr>
          <a:xfrm>
            <a:off x="504000" y="3085560"/>
            <a:ext cx="4426920" cy="1568160"/>
          </a:xfrm>
          <a:prstGeom prst="rect">
            <a:avLst/>
          </a:prstGeom>
        </p:spPr>
        <p:txBody>
          <a:bodyPr lIns="0" rIns="0" tIns="0" bIns="0">
            <a:normAutofit/>
          </a:bodyPr>
          <a:p>
            <a:endParaRPr b="0" lang="de-DE" sz="2600" spc="-1" strike="noStrike">
              <a:latin typeface="Arial"/>
            </a:endParaRPr>
          </a:p>
        </p:txBody>
      </p:sp>
      <p:sp>
        <p:nvSpPr>
          <p:cNvPr id="18" name="PlaceHolder 4"/>
          <p:cNvSpPr>
            <a:spLocks noGrp="1"/>
          </p:cNvSpPr>
          <p:nvPr>
            <p:ph type="body"/>
          </p:nvPr>
        </p:nvSpPr>
        <p:spPr>
          <a:xfrm>
            <a:off x="5152680" y="1368000"/>
            <a:ext cx="4426920" cy="3288240"/>
          </a:xfrm>
          <a:prstGeom prst="rect">
            <a:avLst/>
          </a:prstGeom>
        </p:spPr>
        <p:txBody>
          <a:bodyPr lIns="0" rIns="0" tIns="0" bIns="0">
            <a:normAutofit/>
          </a:bodyPr>
          <a:p>
            <a:endParaRPr b="0" lang="de-DE" sz="26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20" name="PlaceHolder 2"/>
          <p:cNvSpPr>
            <a:spLocks noGrp="1"/>
          </p:cNvSpPr>
          <p:nvPr>
            <p:ph type="body"/>
          </p:nvPr>
        </p:nvSpPr>
        <p:spPr>
          <a:xfrm>
            <a:off x="504000" y="1368000"/>
            <a:ext cx="4426920" cy="3288240"/>
          </a:xfrm>
          <a:prstGeom prst="rect">
            <a:avLst/>
          </a:prstGeom>
        </p:spPr>
        <p:txBody>
          <a:bodyPr lIns="0" rIns="0" tIns="0" bIns="0">
            <a:normAutofit/>
          </a:bodyPr>
          <a:p>
            <a:endParaRPr b="0" lang="de-DE" sz="2600" spc="-1" strike="noStrike">
              <a:latin typeface="Arial"/>
            </a:endParaRPr>
          </a:p>
        </p:txBody>
      </p:sp>
      <p:sp>
        <p:nvSpPr>
          <p:cNvPr id="21" name="PlaceHolder 3"/>
          <p:cNvSpPr>
            <a:spLocks noGrp="1"/>
          </p:cNvSpPr>
          <p:nvPr>
            <p:ph type="body"/>
          </p:nvPr>
        </p:nvSpPr>
        <p:spPr>
          <a:xfrm>
            <a:off x="5152680" y="1368000"/>
            <a:ext cx="4426920" cy="1568160"/>
          </a:xfrm>
          <a:prstGeom prst="rect">
            <a:avLst/>
          </a:prstGeom>
        </p:spPr>
        <p:txBody>
          <a:bodyPr lIns="0" rIns="0" tIns="0" bIns="0">
            <a:normAutofit/>
          </a:bodyPr>
          <a:p>
            <a:endParaRPr b="0" lang="de-DE" sz="2600" spc="-1" strike="noStrike">
              <a:latin typeface="Arial"/>
            </a:endParaRPr>
          </a:p>
        </p:txBody>
      </p:sp>
      <p:sp>
        <p:nvSpPr>
          <p:cNvPr id="22" name="PlaceHolder 4"/>
          <p:cNvSpPr>
            <a:spLocks noGrp="1"/>
          </p:cNvSpPr>
          <p:nvPr>
            <p:ph type="body"/>
          </p:nvPr>
        </p:nvSpPr>
        <p:spPr>
          <a:xfrm>
            <a:off x="5152680" y="3085560"/>
            <a:ext cx="4426920" cy="1568160"/>
          </a:xfrm>
          <a:prstGeom prst="rect">
            <a:avLst/>
          </a:prstGeom>
        </p:spPr>
        <p:txBody>
          <a:bodyPr lIns="0" rIns="0" tIns="0" bIns="0">
            <a:normAutofit/>
          </a:bodyPr>
          <a:p>
            <a:endParaRPr b="0" lang="de-DE" sz="26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16000"/>
            <a:ext cx="7020000" cy="936000"/>
          </a:xfrm>
          <a:prstGeom prst="rect">
            <a:avLst/>
          </a:prstGeom>
        </p:spPr>
        <p:txBody>
          <a:bodyPr lIns="0" rIns="0" tIns="0" bIns="0" anchor="ctr"/>
          <a:p>
            <a:endParaRPr b="0" lang="de-DE" sz="3570" spc="-1" strike="noStrike">
              <a:solidFill>
                <a:srgbClr val="ffffff"/>
              </a:solidFill>
              <a:latin typeface="Arial"/>
            </a:endParaRPr>
          </a:p>
        </p:txBody>
      </p:sp>
      <p:sp>
        <p:nvSpPr>
          <p:cNvPr id="24" name="PlaceHolder 2"/>
          <p:cNvSpPr>
            <a:spLocks noGrp="1"/>
          </p:cNvSpPr>
          <p:nvPr>
            <p:ph type="body"/>
          </p:nvPr>
        </p:nvSpPr>
        <p:spPr>
          <a:xfrm>
            <a:off x="504000" y="1368000"/>
            <a:ext cx="4426920" cy="1568160"/>
          </a:xfrm>
          <a:prstGeom prst="rect">
            <a:avLst/>
          </a:prstGeom>
        </p:spPr>
        <p:txBody>
          <a:bodyPr lIns="0" rIns="0" tIns="0" bIns="0">
            <a:normAutofit/>
          </a:bodyPr>
          <a:p>
            <a:endParaRPr b="0" lang="de-DE" sz="2600" spc="-1" strike="noStrike">
              <a:latin typeface="Arial"/>
            </a:endParaRPr>
          </a:p>
        </p:txBody>
      </p:sp>
      <p:sp>
        <p:nvSpPr>
          <p:cNvPr id="25" name="PlaceHolder 3"/>
          <p:cNvSpPr>
            <a:spLocks noGrp="1"/>
          </p:cNvSpPr>
          <p:nvPr>
            <p:ph type="body"/>
          </p:nvPr>
        </p:nvSpPr>
        <p:spPr>
          <a:xfrm>
            <a:off x="5152680" y="1368000"/>
            <a:ext cx="4426920" cy="1568160"/>
          </a:xfrm>
          <a:prstGeom prst="rect">
            <a:avLst/>
          </a:prstGeom>
        </p:spPr>
        <p:txBody>
          <a:bodyPr lIns="0" rIns="0" tIns="0" bIns="0">
            <a:normAutofit/>
          </a:bodyPr>
          <a:p>
            <a:endParaRPr b="0" lang="de-DE" sz="2600" spc="-1" strike="noStrike">
              <a:latin typeface="Arial"/>
            </a:endParaRPr>
          </a:p>
        </p:txBody>
      </p:sp>
      <p:sp>
        <p:nvSpPr>
          <p:cNvPr id="26" name="PlaceHolder 4"/>
          <p:cNvSpPr>
            <a:spLocks noGrp="1"/>
          </p:cNvSpPr>
          <p:nvPr>
            <p:ph type="body"/>
          </p:nvPr>
        </p:nvSpPr>
        <p:spPr>
          <a:xfrm>
            <a:off x="504000" y="3085560"/>
            <a:ext cx="9072000" cy="1568160"/>
          </a:xfrm>
          <a:prstGeom prst="rect">
            <a:avLst/>
          </a:prstGeom>
        </p:spPr>
        <p:txBody>
          <a:bodyPr lIns="0" rIns="0" tIns="0" bIns="0">
            <a:normAutofit/>
          </a:bodyPr>
          <a:p>
            <a:endParaRPr b="0" lang="de-DE" sz="26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58320" y="81000"/>
            <a:ext cx="7794360" cy="1205640"/>
          </a:xfrm>
          <a:prstGeom prst="rect">
            <a:avLst/>
          </a:prstGeom>
          <a:ln>
            <a:noFill/>
          </a:ln>
        </p:spPr>
      </p:pic>
      <p:sp>
        <p:nvSpPr>
          <p:cNvPr id="1" name="PlaceHolder 1"/>
          <p:cNvSpPr>
            <a:spLocks noGrp="1"/>
          </p:cNvSpPr>
          <p:nvPr>
            <p:ph type="title"/>
          </p:nvPr>
        </p:nvSpPr>
        <p:spPr>
          <a:xfrm>
            <a:off x="504000" y="216000"/>
            <a:ext cx="7020000" cy="936000"/>
          </a:xfrm>
          <a:prstGeom prst="rect">
            <a:avLst/>
          </a:prstGeom>
        </p:spPr>
        <p:txBody>
          <a:bodyPr lIns="0" rIns="0" tIns="0" bIns="0" anchor="ctr"/>
          <a:p>
            <a:r>
              <a:rPr b="0" lang="de-DE" sz="3570" spc="-1" strike="noStrike">
                <a:solidFill>
                  <a:srgbClr val="ffffff"/>
                </a:solidFill>
                <a:latin typeface="Arial"/>
              </a:rPr>
              <a:t>Click to edit the title text format</a:t>
            </a:r>
            <a:endParaRPr b="0" lang="de-DE" sz="3570" spc="-1" strike="noStrike">
              <a:solidFill>
                <a:srgbClr val="ffffff"/>
              </a:solidFill>
              <a:latin typeface="Arial"/>
            </a:endParaRPr>
          </a:p>
        </p:txBody>
      </p:sp>
      <p:sp>
        <p:nvSpPr>
          <p:cNvPr id="2" name="PlaceHolder 2"/>
          <p:cNvSpPr>
            <a:spLocks noGrp="1"/>
          </p:cNvSpPr>
          <p:nvPr>
            <p:ph type="body"/>
          </p:nvPr>
        </p:nvSpPr>
        <p:spPr>
          <a:xfrm>
            <a:off x="504000" y="1368000"/>
            <a:ext cx="9072000" cy="3288240"/>
          </a:xfrm>
          <a:prstGeom prst="rect">
            <a:avLst/>
          </a:prstGeom>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Click to edit the outline text format</a:t>
            </a:r>
            <a:endParaRPr b="0" lang="de-DE" sz="2600" spc="-1" strike="noStrike">
              <a:latin typeface="Arial"/>
            </a:endParaRPr>
          </a:p>
          <a:p>
            <a:pPr lvl="1" marL="864000" indent="-324000">
              <a:spcAft>
                <a:spcPts val="918"/>
              </a:spcAft>
              <a:buClr>
                <a:srgbClr val="000000"/>
              </a:buClr>
              <a:buSzPct val="75000"/>
              <a:buFont typeface="Symbol" charset="2"/>
              <a:buChar char=""/>
            </a:pPr>
            <a:r>
              <a:rPr b="0" lang="de-DE" sz="2280" spc="-1" strike="noStrike">
                <a:latin typeface="Arial"/>
              </a:rPr>
              <a:t>Second Outline Level</a:t>
            </a:r>
            <a:endParaRPr b="0" lang="de-DE" sz="2280" spc="-1" strike="noStrike">
              <a:latin typeface="Arial"/>
            </a:endParaRPr>
          </a:p>
          <a:p>
            <a:pPr lvl="2" marL="1296000" indent="-288000">
              <a:spcAft>
                <a:spcPts val="689"/>
              </a:spcAft>
              <a:buClr>
                <a:srgbClr val="000000"/>
              </a:buClr>
              <a:buSzPct val="45000"/>
              <a:buFont typeface="Wingdings" charset="2"/>
              <a:buChar char=""/>
            </a:pPr>
            <a:r>
              <a:rPr b="0" lang="de-DE" sz="1950" spc="-1" strike="noStrike">
                <a:latin typeface="Arial"/>
              </a:rPr>
              <a:t>Third Outline Level</a:t>
            </a:r>
            <a:endParaRPr b="0" lang="de-DE" sz="1950" spc="-1" strike="noStrike">
              <a:latin typeface="Arial"/>
            </a:endParaRPr>
          </a:p>
          <a:p>
            <a:pPr lvl="3" marL="1728000" indent="-216000">
              <a:spcAft>
                <a:spcPts val="459"/>
              </a:spcAft>
              <a:buClr>
                <a:srgbClr val="000000"/>
              </a:buClr>
              <a:buSzPct val="75000"/>
              <a:buFont typeface="Symbol" charset="2"/>
              <a:buChar char=""/>
            </a:pPr>
            <a:r>
              <a:rPr b="0" lang="de-DE" sz="1629" spc="-1" strike="noStrike">
                <a:latin typeface="Arial"/>
              </a:rPr>
              <a:t>Fourth Outline Level</a:t>
            </a:r>
            <a:endParaRPr b="0" lang="de-DE" sz="1629" spc="-1" strike="noStrike">
              <a:latin typeface="Arial"/>
            </a:endParaRPr>
          </a:p>
          <a:p>
            <a:pPr lvl="4" marL="2160000" indent="-216000">
              <a:spcAft>
                <a:spcPts val="230"/>
              </a:spcAft>
              <a:buClr>
                <a:srgbClr val="000000"/>
              </a:buClr>
              <a:buSzPct val="45000"/>
              <a:buFont typeface="Wingdings" charset="2"/>
              <a:buChar char=""/>
            </a:pPr>
            <a:r>
              <a:rPr b="0" lang="de-DE" sz="1629" spc="-1" strike="noStrike">
                <a:latin typeface="Arial"/>
              </a:rPr>
              <a:t>Fifth Outline Level</a:t>
            </a:r>
            <a:endParaRPr b="0" lang="de-DE" sz="1629" spc="-1" strike="noStrike">
              <a:latin typeface="Arial"/>
            </a:endParaRPr>
          </a:p>
          <a:p>
            <a:pPr lvl="5" marL="2592000" indent="-216000">
              <a:spcAft>
                <a:spcPts val="230"/>
              </a:spcAft>
              <a:buClr>
                <a:srgbClr val="000000"/>
              </a:buClr>
              <a:buSzPct val="45000"/>
              <a:buFont typeface="Wingdings" charset="2"/>
              <a:buChar char=""/>
            </a:pPr>
            <a:r>
              <a:rPr b="0" lang="de-DE" sz="1629" spc="-1" strike="noStrike">
                <a:latin typeface="Arial"/>
              </a:rPr>
              <a:t>Sixth Outline Level</a:t>
            </a:r>
            <a:endParaRPr b="0" lang="de-DE" sz="1629" spc="-1" strike="noStrike">
              <a:latin typeface="Arial"/>
            </a:endParaRPr>
          </a:p>
          <a:p>
            <a:pPr lvl="6" marL="3024000" indent="-216000">
              <a:spcAft>
                <a:spcPts val="230"/>
              </a:spcAft>
              <a:buClr>
                <a:srgbClr val="000000"/>
              </a:buClr>
              <a:buSzPct val="45000"/>
              <a:buFont typeface="Wingdings" charset="2"/>
              <a:buChar char=""/>
            </a:pPr>
            <a:r>
              <a:rPr b="0" lang="de-DE" sz="1629" spc="-1" strike="noStrike">
                <a:latin typeface="Arial"/>
              </a:rPr>
              <a:t>Seventh Outline Level</a:t>
            </a:r>
            <a:endParaRPr b="0" lang="de-DE" sz="1629" spc="-1" strike="noStrike">
              <a:latin typeface="Arial"/>
            </a:endParaRPr>
          </a:p>
        </p:txBody>
      </p:sp>
      <p:sp>
        <p:nvSpPr>
          <p:cNvPr id="3" name="PlaceHolder 3"/>
          <p:cNvSpPr>
            <a:spLocks noGrp="1"/>
          </p:cNvSpPr>
          <p:nvPr>
            <p:ph type="dt"/>
          </p:nvPr>
        </p:nvSpPr>
        <p:spPr>
          <a:xfrm>
            <a:off x="504000" y="5164920"/>
            <a:ext cx="2348280" cy="390600"/>
          </a:xfrm>
          <a:prstGeom prst="rect">
            <a:avLst/>
          </a:prstGeom>
        </p:spPr>
        <p:txBody>
          <a:bodyPr lIns="0" rIns="0" tIns="0" bIns="0"/>
          <a:p>
            <a:r>
              <a:rPr b="0" lang="de-DE" sz="1400" spc="-1" strike="noStrike">
                <a:latin typeface="Arial"/>
              </a:rPr>
              <a:t>&lt;date/time&gt;</a:t>
            </a:r>
            <a:endParaRPr b="0" lang="de-DE" sz="1400" spc="-1" strike="noStrike">
              <a:latin typeface="Arial"/>
            </a:endParaRPr>
          </a:p>
        </p:txBody>
      </p:sp>
      <p:sp>
        <p:nvSpPr>
          <p:cNvPr id="4" name="PlaceHolder 4"/>
          <p:cNvSpPr>
            <a:spLocks noGrp="1"/>
          </p:cNvSpPr>
          <p:nvPr>
            <p:ph type="ftr"/>
          </p:nvPr>
        </p:nvSpPr>
        <p:spPr>
          <a:xfrm>
            <a:off x="3447000" y="5164920"/>
            <a:ext cx="3195000" cy="390600"/>
          </a:xfrm>
          <a:prstGeom prst="rect">
            <a:avLst/>
          </a:prstGeom>
        </p:spPr>
        <p:txBody>
          <a:bodyPr lIns="0" rIns="0" tIns="0" bIns="0"/>
          <a:p>
            <a:pPr algn="ctr"/>
            <a:r>
              <a:rPr b="0" lang="de-DE" sz="1400" spc="-1" strike="noStrike">
                <a:latin typeface="Arial"/>
              </a:rPr>
              <a:t>&lt;footer&gt;</a:t>
            </a:r>
            <a:endParaRPr b="0" lang="de-DE" sz="1400" spc="-1" strike="noStrike">
              <a:latin typeface="Arial"/>
            </a:endParaRPr>
          </a:p>
        </p:txBody>
      </p:sp>
      <p:sp>
        <p:nvSpPr>
          <p:cNvPr id="5" name="PlaceHolder 5"/>
          <p:cNvSpPr>
            <a:spLocks noGrp="1"/>
          </p:cNvSpPr>
          <p:nvPr>
            <p:ph type="sldNum"/>
          </p:nvPr>
        </p:nvSpPr>
        <p:spPr>
          <a:xfrm>
            <a:off x="7227000" y="5164920"/>
            <a:ext cx="2348280" cy="390600"/>
          </a:xfrm>
          <a:prstGeom prst="rect">
            <a:avLst/>
          </a:prstGeom>
        </p:spPr>
        <p:txBody>
          <a:bodyPr lIns="0" rIns="0" tIns="0" bIns="0"/>
          <a:p>
            <a:pPr algn="r"/>
            <a:fld id="{EFF46267-7F9B-4A73-85B8-8539D1364BDA}" type="slidenum">
              <a:rPr b="0" lang="de-DE" sz="1400" spc="-1" strike="noStrike">
                <a:latin typeface="Arial"/>
              </a:rPr>
              <a:t>&lt;number&gt;</a:t>
            </a:fld>
            <a:endParaRPr b="0" lang="de-DE"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hyperlink" Target="mailto:KM4BAO@yahoo.com" TargetMode="External"/><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hyperlink" Target="mailto:KM4BAO@yahoo.com" TargetMode="External"/><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hyperlink" Target="file:///wiki/Galaxy_19" TargetMode="External"/><Relationship Id="rId2" Type="http://schemas.openxmlformats.org/officeDocument/2006/relationships/hyperlink" Target="file:///wiki/Hot_Bird" TargetMode="External"/><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hyperlink" Target="file:///C:/Users/rober/Documents/l%20%22cite_note-1" TargetMode="External"/><Relationship Id="rId2" Type="http://schemas.openxmlformats.org/officeDocument/2006/relationships/hyperlink" Target="file:///wiki/Orbit" TargetMode="External"/><Relationship Id="rId3" Type="http://schemas.openxmlformats.org/officeDocument/2006/relationships/hyperlink" Target="file:///wiki/Equator" TargetMode="External"/><Relationship Id="rId4" Type="http://schemas.openxmlformats.org/officeDocument/2006/relationships/hyperlink" Target="file:///wiki/Orbital_period" TargetMode="External"/><Relationship Id="rId5" Type="http://schemas.openxmlformats.org/officeDocument/2006/relationships/hyperlink" Target="file:///wiki/Sidereal_day" TargetMode="External"/><Relationship Id="rId6" Type="http://schemas.openxmlformats.org/officeDocument/2006/relationships/hyperlink" Target="file:///wiki/Communications_satellite" TargetMode="External"/><Relationship Id="rId7" Type="http://schemas.openxmlformats.org/officeDocument/2006/relationships/hyperlink" Target="file:///wiki/Weather_satellite" TargetMode="External"/><Relationship Id="rId8" Type="http://schemas.openxmlformats.org/officeDocument/2006/relationships/hyperlink" Target="file:///wiki/Satellite_antenna" TargetMode="External"/><Relationship Id="rId9" Type="http://schemas.openxmlformats.org/officeDocument/2006/relationships/hyperlink" Target="file:///wiki/Earth" TargetMode="External"/><Relationship Id="rId10"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TextShape 1"/>
          <p:cNvSpPr txBox="1"/>
          <p:nvPr/>
        </p:nvSpPr>
        <p:spPr>
          <a:xfrm>
            <a:off x="295200" y="89280"/>
            <a:ext cx="7020000" cy="1357920"/>
          </a:xfrm>
          <a:prstGeom prst="rect">
            <a:avLst/>
          </a:prstGeom>
          <a:noFill/>
          <a:ln>
            <a:noFill/>
          </a:ln>
        </p:spPr>
        <p:txBody>
          <a:bodyPr lIns="0" rIns="0" tIns="0" bIns="0" anchor="ctr"/>
          <a:p>
            <a:r>
              <a:rPr b="0" lang="de-DE" sz="3200" spc="-1" strike="noStrike">
                <a:solidFill>
                  <a:srgbClr val="ffffff"/>
                </a:solidFill>
                <a:latin typeface="Arial"/>
              </a:rPr>
              <a:t>Outernet Project – LARC November 6th, 2017 – Bob Doherty - KM4BAO</a:t>
            </a:r>
            <a:br/>
            <a:endParaRPr b="0" lang="de-DE" sz="3200" spc="-1" strike="noStrike">
              <a:solidFill>
                <a:srgbClr val="ffffff"/>
              </a:solidFill>
              <a:latin typeface="Arial"/>
            </a:endParaRPr>
          </a:p>
        </p:txBody>
      </p:sp>
      <p:pic>
        <p:nvPicPr>
          <p:cNvPr id="43" name="" descr=""/>
          <p:cNvPicPr/>
          <p:nvPr/>
        </p:nvPicPr>
        <p:blipFill>
          <a:blip r:embed="rId1"/>
          <a:stretch/>
        </p:blipFill>
        <p:spPr>
          <a:xfrm>
            <a:off x="5212080" y="1371600"/>
            <a:ext cx="4114800" cy="4188240"/>
          </a:xfrm>
          <a:prstGeom prst="rect">
            <a:avLst/>
          </a:prstGeom>
          <a:ln>
            <a:noFill/>
          </a:ln>
        </p:spPr>
      </p:pic>
      <p:pic>
        <p:nvPicPr>
          <p:cNvPr id="44" name="" descr=""/>
          <p:cNvPicPr/>
          <p:nvPr/>
        </p:nvPicPr>
        <p:blipFill>
          <a:blip r:embed="rId2"/>
          <a:stretch/>
        </p:blipFill>
        <p:spPr>
          <a:xfrm rot="21598800">
            <a:off x="672840" y="1472760"/>
            <a:ext cx="4228200" cy="41961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Can Outernet serve ham radio?</a:t>
            </a:r>
            <a:endParaRPr b="0" lang="de-DE" sz="3570" spc="-1" strike="noStrike">
              <a:solidFill>
                <a:srgbClr val="ffffff"/>
              </a:solidFill>
              <a:latin typeface="Arial"/>
            </a:endParaRPr>
          </a:p>
        </p:txBody>
      </p:sp>
      <p:sp>
        <p:nvSpPr>
          <p:cNvPr id="62"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Ability to receive AMSAT data, news and information in</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Remote areas - US remote areas with no cell phone, wifi, or internet cable service.</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Remote islands used for DX-pedition</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As a stem project to attract students to Ham Radio and digital communications.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Disaster areas – Hurricanes/ Earthquakes/ Wildfires </a:t>
            </a:r>
            <a:endParaRPr b="0" lang="de-DE" sz="26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Content – Amateur Radio</a:t>
            </a:r>
            <a:endParaRPr b="0" lang="de-DE" sz="3570" spc="-1" strike="noStrike">
              <a:solidFill>
                <a:srgbClr val="ffffff"/>
              </a:solidFill>
              <a:latin typeface="Arial"/>
            </a:endParaRPr>
          </a:p>
        </p:txBody>
      </p:sp>
      <p:sp>
        <p:nvSpPr>
          <p:cNvPr id="64"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Amateur Radio</a:t>
            </a:r>
            <a:endParaRPr b="0" lang="de-DE" sz="2600" spc="-1" strike="noStrike">
              <a:latin typeface="Arial"/>
            </a:endParaRPr>
          </a:p>
        </p:txBody>
      </p:sp>
      <p:pic>
        <p:nvPicPr>
          <p:cNvPr id="65" name="" descr=""/>
          <p:cNvPicPr/>
          <p:nvPr/>
        </p:nvPicPr>
        <p:blipFill>
          <a:blip r:embed="rId1"/>
          <a:stretch/>
        </p:blipFill>
        <p:spPr>
          <a:xfrm>
            <a:off x="1463040" y="1833840"/>
            <a:ext cx="7772400" cy="27936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Content</a:t>
            </a:r>
            <a:endParaRPr b="0" lang="de-DE" sz="3570" spc="-1" strike="noStrike">
              <a:solidFill>
                <a:srgbClr val="ffffff"/>
              </a:solidFill>
              <a:latin typeface="Arial"/>
            </a:endParaRPr>
          </a:p>
        </p:txBody>
      </p:sp>
      <p:sp>
        <p:nvSpPr>
          <p:cNvPr id="67"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APRS</a:t>
            </a:r>
            <a:endParaRPr b="0" lang="de-DE" sz="2600" spc="-1" strike="noStrike">
              <a:latin typeface="Arial"/>
            </a:endParaRPr>
          </a:p>
        </p:txBody>
      </p:sp>
      <p:pic>
        <p:nvPicPr>
          <p:cNvPr id="68" name="" descr=""/>
          <p:cNvPicPr/>
          <p:nvPr/>
        </p:nvPicPr>
        <p:blipFill>
          <a:blip r:embed="rId1"/>
          <a:stretch/>
        </p:blipFill>
        <p:spPr>
          <a:xfrm>
            <a:off x="548640" y="2072520"/>
            <a:ext cx="8934840" cy="9547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Content - Amateur Radio</a:t>
            </a:r>
            <a:endParaRPr b="0" lang="de-DE" sz="3570" spc="-1" strike="noStrike">
              <a:solidFill>
                <a:srgbClr val="ffffff"/>
              </a:solidFill>
              <a:latin typeface="Arial"/>
            </a:endParaRPr>
          </a:p>
        </p:txBody>
      </p:sp>
      <p:sp>
        <p:nvSpPr>
          <p:cNvPr id="70"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APRSAT</a:t>
            </a: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p:txBody>
      </p:sp>
      <p:pic>
        <p:nvPicPr>
          <p:cNvPr id="71" name="" descr=""/>
          <p:cNvPicPr/>
          <p:nvPr/>
        </p:nvPicPr>
        <p:blipFill>
          <a:blip r:embed="rId1"/>
          <a:stretch/>
        </p:blipFill>
        <p:spPr>
          <a:xfrm>
            <a:off x="573840" y="1828800"/>
            <a:ext cx="8661600" cy="228600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Content - Amateur Radio</a:t>
            </a:r>
            <a:endParaRPr b="0" lang="de-DE" sz="3570" spc="-1" strike="noStrike">
              <a:solidFill>
                <a:srgbClr val="ffffff"/>
              </a:solidFill>
              <a:latin typeface="Arial"/>
            </a:endParaRPr>
          </a:p>
        </p:txBody>
      </p:sp>
      <p:sp>
        <p:nvSpPr>
          <p:cNvPr id="73"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Messages</a:t>
            </a: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p:txBody>
      </p:sp>
      <p:pic>
        <p:nvPicPr>
          <p:cNvPr id="74" name="" descr=""/>
          <p:cNvPicPr/>
          <p:nvPr/>
        </p:nvPicPr>
        <p:blipFill>
          <a:blip r:embed="rId1"/>
          <a:stretch/>
        </p:blipFill>
        <p:spPr>
          <a:xfrm>
            <a:off x="551160" y="1721520"/>
            <a:ext cx="7952760" cy="358200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Content - Amateur Radio</a:t>
            </a:r>
            <a:endParaRPr b="0" lang="de-DE" sz="3570" spc="-1" strike="noStrike">
              <a:solidFill>
                <a:srgbClr val="ffffff"/>
              </a:solidFill>
              <a:latin typeface="Arial"/>
            </a:endParaRPr>
          </a:p>
        </p:txBody>
      </p:sp>
      <p:sp>
        <p:nvSpPr>
          <p:cNvPr id="76"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RS0ISS&gt;CQ,qAR,VK7HSE-2:&gt;ARISS - International Space Station</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KE7WWT-1&gt;APMI01,TCPIP*,qAS,KE7WWT:OUTNET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 </a:t>
            </a:r>
            <a:endParaRPr b="0" lang="de-DE" sz="2600" spc="-1" strike="noStrike">
              <a:latin typeface="Arial"/>
            </a:endParaRPr>
          </a:p>
        </p:txBody>
      </p:sp>
      <p:pic>
        <p:nvPicPr>
          <p:cNvPr id="77" name="" descr=""/>
          <p:cNvPicPr/>
          <p:nvPr/>
        </p:nvPicPr>
        <p:blipFill>
          <a:blip r:embed="rId1"/>
          <a:stretch/>
        </p:blipFill>
        <p:spPr>
          <a:xfrm>
            <a:off x="295560" y="2985480"/>
            <a:ext cx="2904840" cy="1495080"/>
          </a:xfrm>
          <a:prstGeom prst="rect">
            <a:avLst/>
          </a:prstGeom>
          <a:ln>
            <a:noFill/>
          </a:ln>
        </p:spPr>
      </p:pic>
      <p:pic>
        <p:nvPicPr>
          <p:cNvPr id="78" name="" descr=""/>
          <p:cNvPicPr/>
          <p:nvPr/>
        </p:nvPicPr>
        <p:blipFill>
          <a:blip r:embed="rId2"/>
          <a:stretch/>
        </p:blipFill>
        <p:spPr>
          <a:xfrm>
            <a:off x="3566160" y="3017520"/>
            <a:ext cx="2943000" cy="1437840"/>
          </a:xfrm>
          <a:prstGeom prst="rect">
            <a:avLst/>
          </a:prstGeom>
          <a:ln>
            <a:noFill/>
          </a:ln>
        </p:spPr>
      </p:pic>
      <p:pic>
        <p:nvPicPr>
          <p:cNvPr id="79" name="" descr=""/>
          <p:cNvPicPr/>
          <p:nvPr/>
        </p:nvPicPr>
        <p:blipFill>
          <a:blip r:embed="rId3"/>
          <a:stretch/>
        </p:blipFill>
        <p:spPr>
          <a:xfrm>
            <a:off x="6583680" y="3017520"/>
            <a:ext cx="2914200" cy="16282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 News</a:t>
            </a:r>
            <a:endParaRPr b="0" lang="de-DE" sz="3570" spc="-1" strike="noStrike">
              <a:solidFill>
                <a:srgbClr val="ffffff"/>
              </a:solidFill>
              <a:latin typeface="Arial"/>
            </a:endParaRPr>
          </a:p>
        </p:txBody>
      </p:sp>
      <p:sp>
        <p:nvSpPr>
          <p:cNvPr id="81" name="TextShape 2"/>
          <p:cNvSpPr txBox="1"/>
          <p:nvPr/>
        </p:nvSpPr>
        <p:spPr>
          <a:xfrm>
            <a:off x="504000" y="1368000"/>
            <a:ext cx="9072000" cy="3288240"/>
          </a:xfrm>
          <a:prstGeom prst="rect">
            <a:avLst/>
          </a:prstGeom>
          <a:noFill/>
          <a:ln>
            <a:noFill/>
          </a:ln>
        </p:spPr>
        <p:txBody>
          <a:bodyPr lIns="0" rIns="0" tIns="0" bIns="0">
            <a:normAutofit/>
          </a:bodyPr>
          <a:p>
            <a:endParaRPr b="0" lang="de-DE" sz="2600" spc="-1" strike="noStrike">
              <a:latin typeface="Arial"/>
            </a:endParaRPr>
          </a:p>
        </p:txBody>
      </p:sp>
      <p:pic>
        <p:nvPicPr>
          <p:cNvPr id="82" name="" descr=""/>
          <p:cNvPicPr/>
          <p:nvPr/>
        </p:nvPicPr>
        <p:blipFill>
          <a:blip r:embed="rId1"/>
          <a:stretch/>
        </p:blipFill>
        <p:spPr>
          <a:xfrm>
            <a:off x="504000" y="1368000"/>
            <a:ext cx="6571800" cy="657000"/>
          </a:xfrm>
          <a:prstGeom prst="rect">
            <a:avLst/>
          </a:prstGeom>
          <a:ln>
            <a:noFill/>
          </a:ln>
        </p:spPr>
      </p:pic>
      <p:pic>
        <p:nvPicPr>
          <p:cNvPr id="83" name="" descr=""/>
          <p:cNvPicPr/>
          <p:nvPr/>
        </p:nvPicPr>
        <p:blipFill>
          <a:blip r:embed="rId2"/>
          <a:stretch/>
        </p:blipFill>
        <p:spPr>
          <a:xfrm>
            <a:off x="365760" y="2217240"/>
            <a:ext cx="8318520" cy="30862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 Wikipedia</a:t>
            </a:r>
            <a:endParaRPr b="0" lang="de-DE" sz="3570" spc="-1" strike="noStrike">
              <a:solidFill>
                <a:srgbClr val="ffffff"/>
              </a:solidFill>
              <a:latin typeface="Arial"/>
            </a:endParaRPr>
          </a:p>
        </p:txBody>
      </p:sp>
      <p:sp>
        <p:nvSpPr>
          <p:cNvPr id="85" name="TextShape 2"/>
          <p:cNvSpPr txBox="1"/>
          <p:nvPr/>
        </p:nvSpPr>
        <p:spPr>
          <a:xfrm>
            <a:off x="504000" y="1368000"/>
            <a:ext cx="9072000" cy="3288240"/>
          </a:xfrm>
          <a:prstGeom prst="rect">
            <a:avLst/>
          </a:prstGeom>
          <a:noFill/>
          <a:ln>
            <a:noFill/>
          </a:ln>
        </p:spPr>
        <p:txBody>
          <a:bodyPr lIns="0" rIns="0" tIns="0" bIns="0">
            <a:normAutofit/>
          </a:bodyPr>
          <a:p>
            <a:endParaRPr b="0" lang="de-DE" sz="2600" spc="-1" strike="noStrike">
              <a:latin typeface="Arial"/>
            </a:endParaRPr>
          </a:p>
        </p:txBody>
      </p:sp>
      <p:pic>
        <p:nvPicPr>
          <p:cNvPr id="86" name="" descr=""/>
          <p:cNvPicPr/>
          <p:nvPr/>
        </p:nvPicPr>
        <p:blipFill>
          <a:blip r:embed="rId1"/>
          <a:stretch/>
        </p:blipFill>
        <p:spPr>
          <a:xfrm>
            <a:off x="552960" y="1421640"/>
            <a:ext cx="4933440" cy="590040"/>
          </a:xfrm>
          <a:prstGeom prst="rect">
            <a:avLst/>
          </a:prstGeom>
          <a:ln>
            <a:noFill/>
          </a:ln>
        </p:spPr>
      </p:pic>
      <p:pic>
        <p:nvPicPr>
          <p:cNvPr id="87" name="" descr=""/>
          <p:cNvPicPr/>
          <p:nvPr/>
        </p:nvPicPr>
        <p:blipFill>
          <a:blip r:embed="rId2"/>
          <a:stretch/>
        </p:blipFill>
        <p:spPr>
          <a:xfrm>
            <a:off x="548640" y="2083680"/>
            <a:ext cx="8778240" cy="294552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 Tuner Settings</a:t>
            </a:r>
            <a:endParaRPr b="0" lang="de-DE" sz="3570" spc="-1" strike="noStrike">
              <a:solidFill>
                <a:srgbClr val="ffffff"/>
              </a:solidFill>
              <a:latin typeface="Arial"/>
            </a:endParaRPr>
          </a:p>
        </p:txBody>
      </p:sp>
      <p:sp>
        <p:nvSpPr>
          <p:cNvPr id="89" name="TextShape 2"/>
          <p:cNvSpPr txBox="1"/>
          <p:nvPr/>
        </p:nvSpPr>
        <p:spPr>
          <a:xfrm>
            <a:off x="437760" y="1375200"/>
            <a:ext cx="9072000" cy="3288240"/>
          </a:xfrm>
          <a:prstGeom prst="rect">
            <a:avLst/>
          </a:prstGeom>
          <a:noFill/>
          <a:ln>
            <a:noFill/>
          </a:ln>
        </p:spPr>
        <p:txBody>
          <a:bodyPr lIns="0" rIns="0" tIns="0" bIns="0">
            <a:normAutofit/>
          </a:bodyPr>
          <a:p>
            <a:endParaRPr b="0" lang="de-DE" sz="2600" spc="-1" strike="noStrike">
              <a:latin typeface="Arial"/>
            </a:endParaRPr>
          </a:p>
        </p:txBody>
      </p:sp>
      <p:pic>
        <p:nvPicPr>
          <p:cNvPr id="90" name="" descr=""/>
          <p:cNvPicPr/>
          <p:nvPr/>
        </p:nvPicPr>
        <p:blipFill>
          <a:blip r:embed="rId1"/>
          <a:stretch/>
        </p:blipFill>
        <p:spPr>
          <a:xfrm>
            <a:off x="457200" y="1371600"/>
            <a:ext cx="9118800" cy="39524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Outernet – Tuner Settings</a:t>
            </a:r>
            <a:endParaRPr b="0" lang="de-DE" sz="3570" spc="-1" strike="noStrike">
              <a:solidFill>
                <a:srgbClr val="ffffff"/>
              </a:solidFill>
              <a:latin typeface="Arial"/>
            </a:endParaRPr>
          </a:p>
        </p:txBody>
      </p:sp>
      <p:sp>
        <p:nvSpPr>
          <p:cNvPr id="92" name="TextShape 2"/>
          <p:cNvSpPr txBox="1"/>
          <p:nvPr/>
        </p:nvSpPr>
        <p:spPr>
          <a:xfrm>
            <a:off x="504000" y="1368000"/>
            <a:ext cx="9072000" cy="3288240"/>
          </a:xfrm>
          <a:prstGeom prst="rect">
            <a:avLst/>
          </a:prstGeom>
          <a:noFill/>
          <a:ln>
            <a:noFill/>
          </a:ln>
        </p:spPr>
        <p:txBody>
          <a:bodyPr lIns="0" rIns="0" tIns="0" bIns="0">
            <a:normAutofit/>
          </a:bodyPr>
          <a:p>
            <a:endParaRPr b="0" lang="de-DE" sz="2600" spc="-1" strike="noStrike">
              <a:latin typeface="Arial"/>
            </a:endParaRPr>
          </a:p>
        </p:txBody>
      </p:sp>
      <p:pic>
        <p:nvPicPr>
          <p:cNvPr id="93" name="" descr=""/>
          <p:cNvPicPr/>
          <p:nvPr/>
        </p:nvPicPr>
        <p:blipFill>
          <a:blip r:embed="rId1"/>
          <a:stretch/>
        </p:blipFill>
        <p:spPr>
          <a:xfrm rot="1800">
            <a:off x="639000" y="1429200"/>
            <a:ext cx="4023360" cy="31413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The Outernet Project</a:t>
            </a:r>
            <a:endParaRPr b="0" lang="de-DE" sz="3570" spc="-1" strike="noStrike">
              <a:solidFill>
                <a:srgbClr val="ffffff"/>
              </a:solidFill>
              <a:latin typeface="Arial"/>
            </a:endParaRPr>
          </a:p>
        </p:txBody>
      </p:sp>
      <p:sp>
        <p:nvSpPr>
          <p:cNvPr id="46" name="TextShape 2"/>
          <p:cNvSpPr txBox="1"/>
          <p:nvPr/>
        </p:nvSpPr>
        <p:spPr>
          <a:xfrm>
            <a:off x="504000" y="1368000"/>
            <a:ext cx="9072000" cy="3288240"/>
          </a:xfrm>
          <a:prstGeom prst="rect">
            <a:avLst/>
          </a:prstGeom>
          <a:noFill/>
          <a:ln>
            <a:noFill/>
          </a:ln>
        </p:spPr>
        <p:txBody>
          <a:bodyPr lIns="0" rIns="0" tIns="0" bIns="0" anchor="ctr"/>
          <a:p>
            <a:pPr algn="ctr"/>
            <a:r>
              <a:rPr b="0" lang="de-DE" sz="3200" spc="-1" strike="noStrike">
                <a:latin typeface="Arial"/>
              </a:rPr>
              <a:t>What is the Outernet</a:t>
            </a:r>
            <a:endParaRPr b="0" lang="de-DE" sz="3200" spc="-1" strike="noStrike">
              <a:latin typeface="Arial"/>
            </a:endParaRPr>
          </a:p>
          <a:p>
            <a:pPr algn="ctr"/>
            <a:r>
              <a:rPr b="0" lang="de-DE" sz="3200" spc="-1" strike="noStrike">
                <a:latin typeface="Arial"/>
              </a:rPr>
              <a:t>History of the Outernet</a:t>
            </a:r>
            <a:endParaRPr b="0" lang="de-DE" sz="3200" spc="-1" strike="noStrike">
              <a:latin typeface="Arial"/>
            </a:endParaRPr>
          </a:p>
          <a:p>
            <a:pPr algn="ctr"/>
            <a:r>
              <a:rPr b="0" lang="de-DE" sz="3200" spc="-1" strike="noStrike">
                <a:latin typeface="Arial"/>
              </a:rPr>
              <a:t>Future of the Outernet</a:t>
            </a:r>
            <a:endParaRPr b="0" lang="de-DE" sz="3200" spc="-1" strike="noStrike">
              <a:latin typeface="Arial"/>
            </a:endParaRPr>
          </a:p>
          <a:p>
            <a:pPr algn="ctr"/>
            <a:r>
              <a:rPr b="0" lang="de-DE" sz="3200" spc="-1" strike="noStrike">
                <a:latin typeface="Arial"/>
              </a:rPr>
              <a:t>Can the Outernet serve Ham Radio</a:t>
            </a:r>
            <a:endParaRPr b="0" lang="de-DE" sz="3200" spc="-1" strike="noStrike">
              <a:latin typeface="Arial"/>
            </a:endParaRPr>
          </a:p>
          <a:p>
            <a:pPr algn="ctr"/>
            <a:r>
              <a:rPr b="0" lang="de-DE" sz="3200" spc="-1" strike="noStrike">
                <a:latin typeface="Arial"/>
              </a:rPr>
              <a:t>Building an Outernet Receiver</a:t>
            </a:r>
            <a:endParaRPr b="0" lang="de-DE" sz="3200" spc="-1" strike="noStrike">
              <a:latin typeface="Arial"/>
            </a:endParaRPr>
          </a:p>
          <a:p>
            <a:pPr algn="ctr"/>
            <a:endParaRPr b="0" lang="de-DE" sz="3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504000" y="181080"/>
            <a:ext cx="7020000" cy="1006200"/>
          </a:xfrm>
          <a:prstGeom prst="rect">
            <a:avLst/>
          </a:prstGeom>
          <a:noFill/>
          <a:ln>
            <a:noFill/>
          </a:ln>
        </p:spPr>
        <p:txBody>
          <a:bodyPr lIns="0" rIns="0" tIns="0" bIns="0" anchor="ctr"/>
          <a:p>
            <a:r>
              <a:rPr b="0" lang="de-DE" sz="3570" spc="-1" strike="noStrike">
                <a:solidFill>
                  <a:srgbClr val="ffffff"/>
                </a:solidFill>
                <a:latin typeface="Arial"/>
              </a:rPr>
              <a:t>Outernet – How to build an Outernet receiver</a:t>
            </a:r>
            <a:endParaRPr b="0" lang="de-DE" sz="3570" spc="-1" strike="noStrike">
              <a:solidFill>
                <a:srgbClr val="ffffff"/>
              </a:solidFill>
              <a:latin typeface="Arial"/>
            </a:endParaRPr>
          </a:p>
        </p:txBody>
      </p:sp>
      <p:sp>
        <p:nvSpPr>
          <p:cNvPr id="95"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The Old way – Raspberry Pi 3 – Use L-Band Receiver PDF – Email Bob Doherty ( </a:t>
            </a:r>
            <a:r>
              <a:rPr b="0" lang="de-DE" sz="2600" spc="-1" strike="noStrike">
                <a:latin typeface="Arial"/>
                <a:hlinkClick r:id="rId1"/>
              </a:rPr>
              <a:t>KM4BAO@yahoo.com</a:t>
            </a:r>
            <a:r>
              <a:rPr b="0" lang="de-DE" sz="2600" spc="-1" strike="noStrike">
                <a:latin typeface="Arial"/>
              </a:rPr>
              <a:t> ) for raspberry pi instructions and Raspian software to run Outernet.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The New way – Dreamcatcher – Go to Outernet.is in your web browser. Click Forums/ Click Documentation /Click DIY User Kit Manual.html</a:t>
            </a:r>
            <a:endParaRPr b="0" lang="de-DE" sz="2600" spc="-1" strike="noStrike">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504000" y="216000"/>
            <a:ext cx="7020000" cy="936000"/>
          </a:xfrm>
          <a:prstGeom prst="rect">
            <a:avLst/>
          </a:prstGeom>
          <a:noFill/>
          <a:ln>
            <a:noFill/>
          </a:ln>
        </p:spPr>
        <p:txBody>
          <a:bodyPr lIns="0" rIns="0" tIns="0" bIns="0" anchor="ctr"/>
          <a:p>
            <a:r>
              <a:rPr b="0" lang="de-DE" sz="3200" spc="-1" strike="noStrike">
                <a:solidFill>
                  <a:srgbClr val="ffffff"/>
                </a:solidFill>
                <a:latin typeface="Arial"/>
              </a:rPr>
              <a:t>SDR Signal – Outernet North America</a:t>
            </a:r>
            <a:br/>
            <a:endParaRPr b="0" lang="de-DE" sz="3200" spc="-1" strike="noStrike">
              <a:solidFill>
                <a:srgbClr val="ffffff"/>
              </a:solidFill>
              <a:latin typeface="Arial"/>
            </a:endParaRPr>
          </a:p>
        </p:txBody>
      </p:sp>
      <p:pic>
        <p:nvPicPr>
          <p:cNvPr id="97" name="" descr=""/>
          <p:cNvPicPr/>
          <p:nvPr/>
        </p:nvPicPr>
        <p:blipFill>
          <a:blip r:embed="rId1"/>
          <a:stretch/>
        </p:blipFill>
        <p:spPr>
          <a:xfrm>
            <a:off x="365760" y="1298880"/>
            <a:ext cx="7772400" cy="429804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Raspberry Pi hardware</a:t>
            </a:r>
            <a:endParaRPr b="0" lang="de-DE" sz="3570" spc="-1" strike="noStrike">
              <a:solidFill>
                <a:srgbClr val="ffffff"/>
              </a:solidFill>
              <a:latin typeface="Arial"/>
            </a:endParaRPr>
          </a:p>
        </p:txBody>
      </p:sp>
      <p:sp>
        <p:nvSpPr>
          <p:cNvPr id="99"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Purchased through Amazon, E-bay or other electronic parts suppliers.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Rasbeperry Pi 3 - $35.00</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LNF filter - $20.69</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RTL – SDR - $29.99</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L-Band air Gap Patch Antenna – $29.99</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4GB – 32GB SD card</a:t>
            </a:r>
            <a:endParaRPr b="0" lang="de-DE" sz="2600" spc="-1" strike="noStrike">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Raspberry Pi Hardware</a:t>
            </a:r>
            <a:endParaRPr b="0" lang="de-DE" sz="3570" spc="-1" strike="noStrike">
              <a:solidFill>
                <a:srgbClr val="ffffff"/>
              </a:solidFill>
              <a:latin typeface="Arial"/>
            </a:endParaRPr>
          </a:p>
        </p:txBody>
      </p:sp>
      <p:pic>
        <p:nvPicPr>
          <p:cNvPr id="101" name="" descr=""/>
          <p:cNvPicPr/>
          <p:nvPr/>
        </p:nvPicPr>
        <p:blipFill>
          <a:blip r:embed="rId1"/>
          <a:stretch/>
        </p:blipFill>
        <p:spPr>
          <a:xfrm rot="21535800">
            <a:off x="1148400" y="1323720"/>
            <a:ext cx="6354720" cy="422892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Dreamcatcher Hardware</a:t>
            </a:r>
            <a:endParaRPr b="0" lang="de-DE" sz="3570" spc="-1" strike="noStrike">
              <a:solidFill>
                <a:srgbClr val="ffffff"/>
              </a:solidFill>
              <a:latin typeface="Arial"/>
            </a:endParaRPr>
          </a:p>
        </p:txBody>
      </p:sp>
      <p:sp>
        <p:nvSpPr>
          <p:cNvPr id="103"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Purchase direct from Outernet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Dreamcatcher board ( This board takes the place of the raspberry pi 3, LNA filter, and SDR dongle. $39.00 + shipping.</a:t>
            </a:r>
            <a:endParaRPr b="0" lang="de-DE" sz="2600" spc="-1" strike="noStrike">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Dreamcatcher Hardware</a:t>
            </a:r>
            <a:endParaRPr b="0" lang="de-DE" sz="3570" spc="-1" strike="noStrike">
              <a:solidFill>
                <a:srgbClr val="ffffff"/>
              </a:solidFill>
              <a:latin typeface="Arial"/>
            </a:endParaRPr>
          </a:p>
        </p:txBody>
      </p:sp>
      <p:pic>
        <p:nvPicPr>
          <p:cNvPr id="105" name="" descr=""/>
          <p:cNvPicPr/>
          <p:nvPr/>
        </p:nvPicPr>
        <p:blipFill>
          <a:blip r:embed="rId1"/>
          <a:stretch/>
        </p:blipFill>
        <p:spPr>
          <a:xfrm>
            <a:off x="2847960" y="1368000"/>
            <a:ext cx="4384080" cy="328824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It all starts here at Outernet.is</a:t>
            </a:r>
            <a:endParaRPr b="0" lang="de-DE" sz="3570" spc="-1" strike="noStrike">
              <a:solidFill>
                <a:srgbClr val="ffffff"/>
              </a:solidFill>
              <a:latin typeface="Arial"/>
            </a:endParaRPr>
          </a:p>
        </p:txBody>
      </p:sp>
      <p:sp>
        <p:nvSpPr>
          <p:cNvPr id="107" name="TextShape 2"/>
          <p:cNvSpPr txBox="1"/>
          <p:nvPr/>
        </p:nvSpPr>
        <p:spPr>
          <a:xfrm>
            <a:off x="504000" y="1368000"/>
            <a:ext cx="9072000" cy="3288240"/>
          </a:xfrm>
          <a:prstGeom prst="rect">
            <a:avLst/>
          </a:prstGeom>
          <a:noFill/>
          <a:ln>
            <a:noFill/>
          </a:ln>
        </p:spPr>
        <p:txBody>
          <a:bodyPr lIns="0" rIns="0" tIns="0" bIns="0">
            <a:normAutofit/>
          </a:bodyPr>
          <a:p>
            <a:endParaRPr b="0" lang="de-DE" sz="2600" spc="-1" strike="noStrike">
              <a:latin typeface="Arial"/>
            </a:endParaRPr>
          </a:p>
        </p:txBody>
      </p:sp>
      <p:pic>
        <p:nvPicPr>
          <p:cNvPr id="108" name="" descr=""/>
          <p:cNvPicPr/>
          <p:nvPr/>
        </p:nvPicPr>
        <p:blipFill>
          <a:blip r:embed="rId1"/>
          <a:stretch/>
        </p:blipFill>
        <p:spPr>
          <a:xfrm>
            <a:off x="408600" y="1329840"/>
            <a:ext cx="8461080" cy="40208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504000" y="181080"/>
            <a:ext cx="7020000" cy="1006200"/>
          </a:xfrm>
          <a:prstGeom prst="rect">
            <a:avLst/>
          </a:prstGeom>
          <a:noFill/>
          <a:ln>
            <a:noFill/>
          </a:ln>
        </p:spPr>
        <p:txBody>
          <a:bodyPr lIns="0" rIns="0" tIns="0" bIns="0" anchor="ctr"/>
          <a:p>
            <a:r>
              <a:rPr b="0" lang="de-DE" sz="3570" spc="-1" strike="noStrike">
                <a:solidFill>
                  <a:srgbClr val="ffffff"/>
                </a:solidFill>
                <a:latin typeface="Arial"/>
              </a:rPr>
              <a:t>Case and L-band antenna holder 3D Printed</a:t>
            </a:r>
            <a:endParaRPr b="0" lang="de-DE" sz="3570" spc="-1" strike="noStrike">
              <a:solidFill>
                <a:srgbClr val="ffffff"/>
              </a:solidFill>
              <a:latin typeface="Arial"/>
            </a:endParaRPr>
          </a:p>
        </p:txBody>
      </p:sp>
      <p:sp>
        <p:nvSpPr>
          <p:cNvPr id="110"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If you own a 3D printer and would like a copy of the .STL files please let me know.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Printed on the Creality CR-10 / CAD designed in Spark Mechanical Design / Sliced in Cura 3.0</a:t>
            </a: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Creality CR-10</a:t>
            </a:r>
            <a:endParaRPr b="0" lang="de-DE" sz="3570" spc="-1" strike="noStrike">
              <a:solidFill>
                <a:srgbClr val="ffffff"/>
              </a:solidFill>
              <a:latin typeface="Arial"/>
            </a:endParaRPr>
          </a:p>
        </p:txBody>
      </p:sp>
      <p:sp>
        <p:nvSpPr>
          <p:cNvPr id="112"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3D Printer</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Case in 1.75mm PLA</a:t>
            </a:r>
            <a:endParaRPr b="0" lang="de-DE" sz="2600" spc="-1" strike="noStrike">
              <a:latin typeface="Arial"/>
            </a:endParaRPr>
          </a:p>
        </p:txBody>
      </p:sp>
      <p:pic>
        <p:nvPicPr>
          <p:cNvPr id="113" name="" descr=""/>
          <p:cNvPicPr/>
          <p:nvPr/>
        </p:nvPicPr>
        <p:blipFill>
          <a:blip r:embed="rId1"/>
          <a:stretch/>
        </p:blipFill>
        <p:spPr>
          <a:xfrm rot="5389200">
            <a:off x="4350240" y="1835640"/>
            <a:ext cx="3692880" cy="276984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Questions?</a:t>
            </a:r>
            <a:endParaRPr b="0" lang="de-DE" sz="3570" spc="-1" strike="noStrike">
              <a:solidFill>
                <a:srgbClr val="ffffff"/>
              </a:solidFill>
              <a:latin typeface="Arial"/>
            </a:endParaRPr>
          </a:p>
        </p:txBody>
      </p:sp>
      <p:sp>
        <p:nvSpPr>
          <p:cNvPr id="115"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For further information or assistance please contact Bob Doherty at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hlinkClick r:id="rId1"/>
              </a:rPr>
              <a:t>KM4BAO@yahoo.com</a:t>
            </a: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Thank you!</a:t>
            </a:r>
            <a:endParaRPr b="0" lang="de-DE" sz="2600" spc="-1" strike="noStrike">
              <a:latin typeface="Arial"/>
            </a:endParaRPr>
          </a:p>
          <a:p>
            <a:pPr marL="432000" indent="-324000">
              <a:spcAft>
                <a:spcPts val="1148"/>
              </a:spcAft>
              <a:buClr>
                <a:srgbClr val="000000"/>
              </a:buClr>
              <a:buSzPct val="45000"/>
              <a:buFont typeface="Wingdings" charset="2"/>
              <a:buChar char=""/>
            </a:pPr>
            <a:endParaRPr b="0" lang="de-DE" sz="26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What is the Outernet?</a:t>
            </a:r>
            <a:endParaRPr b="0" lang="de-DE" sz="3570" spc="-1" strike="noStrike">
              <a:solidFill>
                <a:srgbClr val="ffffff"/>
              </a:solidFill>
              <a:latin typeface="Arial"/>
            </a:endParaRPr>
          </a:p>
        </p:txBody>
      </p:sp>
      <p:sp>
        <p:nvSpPr>
          <p:cNvPr id="48"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Outernet, Inc is a software-defined radio and broadcast data company. Outernet, Inc sells the components needed to build and receive Outernet satellite broadcasts.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Outernet's goal is to provide free access to content from the web through geostationary and Low Earth Orbit satellites, made available effectively to all parts of the world. The project currently uses datacasting conventional geostationary communications satellites in a satellite constellation network. Wi-Fi enabled devices communicate with the satellite hotspots, which receive data broadcasts from satellites.( Your Browser is used to look at received files and status of Satellite reception)</a:t>
            </a:r>
            <a:endParaRPr b="0" lang="de-DE" sz="26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History of the Outernet</a:t>
            </a:r>
            <a:endParaRPr b="0" lang="de-DE" sz="3570" spc="-1" strike="noStrike">
              <a:solidFill>
                <a:srgbClr val="ffffff"/>
              </a:solidFill>
              <a:latin typeface="Arial"/>
            </a:endParaRPr>
          </a:p>
        </p:txBody>
      </p:sp>
      <p:sp>
        <p:nvSpPr>
          <p:cNvPr id="50" name="TextShape 2"/>
          <p:cNvSpPr txBox="1"/>
          <p:nvPr/>
        </p:nvSpPr>
        <p:spPr>
          <a:xfrm>
            <a:off x="457200" y="1375200"/>
            <a:ext cx="9072000" cy="3288240"/>
          </a:xfrm>
          <a:prstGeom prst="rect">
            <a:avLst/>
          </a:prstGeom>
          <a:noFill/>
          <a:ln>
            <a:noFill/>
          </a:ln>
        </p:spPr>
        <p:txBody>
          <a:bodyPr lIns="0" rIns="0" tIns="0" bIns="0">
            <a:normAutofit/>
          </a:bodyPr>
          <a:p>
            <a:r>
              <a:rPr b="0" lang="de-DE" sz="2400" spc="-1" strike="noStrike">
                <a:latin typeface="Arial"/>
              </a:rPr>
              <a:t>Outernet turned on their first public satellite signal on August 11, 2014. Today Outernet transmits 20 MB per day. Outernet provides instructions for users to build their own receivers and encourages people to do so, then to share their results with Outernet. Outernet's first signal was broadcast over </a:t>
            </a:r>
            <a:r>
              <a:rPr b="0" lang="de-DE" sz="2400" spc="-1" strike="noStrike">
                <a:latin typeface="Arial"/>
                <a:hlinkClick r:id="rId1"/>
              </a:rPr>
              <a:t>Galaxy 19</a:t>
            </a:r>
            <a:r>
              <a:rPr b="0" lang="de-DE" sz="2400" spc="-1" strike="noStrike">
                <a:latin typeface="Arial"/>
              </a:rPr>
              <a:t> and </a:t>
            </a:r>
            <a:r>
              <a:rPr b="0" lang="de-DE" sz="2400" spc="-1" strike="noStrike">
                <a:latin typeface="Arial"/>
                <a:hlinkClick r:id="rId2"/>
              </a:rPr>
              <a:t>Hot Bird</a:t>
            </a:r>
            <a:r>
              <a:rPr b="0" lang="de-DE" sz="2400" spc="-1" strike="noStrike">
                <a:latin typeface="Arial"/>
              </a:rPr>
              <a:t>, covering North America, Europe, and parts of the Middle East and North Africa. The company no longer operates a Ku-band service. It now delivers content globally through Inmarsat's I4 constellation. The network is primarily focused on a one-way data service, with two-way traffic being a long-term goal of the company.</a:t>
            </a:r>
            <a:endParaRPr b="0" lang="de-DE" sz="24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Satellite Locations</a:t>
            </a:r>
            <a:endParaRPr b="0" lang="de-DE" sz="3570" spc="-1" strike="noStrike">
              <a:solidFill>
                <a:srgbClr val="ffffff"/>
              </a:solidFill>
              <a:latin typeface="Arial"/>
            </a:endParaRPr>
          </a:p>
        </p:txBody>
      </p:sp>
      <p:sp>
        <p:nvSpPr>
          <p:cNvPr id="52"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Alphasat and Inmarsat-4 satellites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Following the full deployment of the Inmarsat-4 (I-4) satellite constellation in 2009, a further three satellite regions were created over the Earth’s major landmasses.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I-4 F1 Asia-Pacific, at 143.5 degrees East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I-4 F2 EMEA (Europe, Middle East and Africa), at 63.9 degrees East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I-4 F3 Americas, at 98.4 degrees West</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Alphasat was launched in 2013 to supplement the I-4 network, at 24.9 degrees East.</a:t>
            </a:r>
            <a:endParaRPr b="0" lang="de-DE" sz="26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Geostationary Orbit</a:t>
            </a:r>
            <a:endParaRPr b="0" lang="de-DE" sz="3570" spc="-1" strike="noStrike">
              <a:solidFill>
                <a:srgbClr val="ffffff"/>
              </a:solidFill>
              <a:latin typeface="Arial"/>
            </a:endParaRPr>
          </a:p>
        </p:txBody>
      </p:sp>
      <p:pic>
        <p:nvPicPr>
          <p:cNvPr id="54" name="" descr=""/>
          <p:cNvPicPr/>
          <p:nvPr/>
        </p:nvPicPr>
        <p:blipFill>
          <a:blip r:embed="rId1"/>
          <a:stretch/>
        </p:blipFill>
        <p:spPr>
          <a:xfrm>
            <a:off x="111600" y="1371600"/>
            <a:ext cx="9032400" cy="41148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Geostationary Orbit </a:t>
            </a:r>
            <a:endParaRPr b="0" lang="de-DE" sz="3570" spc="-1" strike="noStrike">
              <a:solidFill>
                <a:srgbClr val="ffffff"/>
              </a:solidFill>
              <a:latin typeface="Arial"/>
            </a:endParaRPr>
          </a:p>
        </p:txBody>
      </p:sp>
      <p:sp>
        <p:nvSpPr>
          <p:cNvPr id="56" name="TextShape 2"/>
          <p:cNvSpPr txBox="1"/>
          <p:nvPr/>
        </p:nvSpPr>
        <p:spPr>
          <a:xfrm>
            <a:off x="504000" y="1368000"/>
            <a:ext cx="9072000" cy="3288240"/>
          </a:xfrm>
          <a:prstGeom prst="rect">
            <a:avLst/>
          </a:prstGeom>
          <a:noFill/>
          <a:ln>
            <a:noFill/>
          </a:ln>
        </p:spPr>
        <p:txBody>
          <a:bodyPr lIns="0" rIns="0" tIns="0" bIns="0">
            <a:normAutofit/>
          </a:bodyPr>
          <a:p>
            <a:r>
              <a:rPr b="0" lang="de-DE" sz="2800" spc="-1" strike="noStrike">
                <a:latin typeface="Arial"/>
              </a:rPr>
              <a:t>A </a:t>
            </a:r>
            <a:r>
              <a:rPr b="1" lang="de-DE" sz="2800" spc="-1" strike="noStrike">
                <a:latin typeface="Arial"/>
              </a:rPr>
              <a:t>geostationary orbit</a:t>
            </a:r>
            <a:r>
              <a:rPr b="0" lang="de-DE" sz="2800" spc="-1" strike="noStrike">
                <a:latin typeface="Arial"/>
              </a:rPr>
              <a:t>, </a:t>
            </a:r>
            <a:r>
              <a:rPr b="1" lang="de-DE" sz="2800" spc="-1" strike="noStrike">
                <a:latin typeface="Arial"/>
              </a:rPr>
              <a:t>geostationary Earth orbit</a:t>
            </a:r>
            <a:r>
              <a:rPr b="0" lang="de-DE" sz="2800" spc="-1" strike="noStrike">
                <a:latin typeface="Arial"/>
              </a:rPr>
              <a:t> or </a:t>
            </a:r>
            <a:r>
              <a:rPr b="1" lang="de-DE" sz="2800" spc="-1" strike="noStrike">
                <a:latin typeface="Arial"/>
              </a:rPr>
              <a:t>geosynchronous equatorial orbit</a:t>
            </a:r>
            <a:r>
              <a:rPr b="0" lang="de-DE" sz="2800" spc="-1" strike="noStrike">
                <a:latin typeface="Arial"/>
                <a:hlinkClick r:id="rId1"/>
              </a:rPr>
              <a:t>[1]</a:t>
            </a:r>
            <a:r>
              <a:rPr b="0" lang="de-DE" sz="2800" spc="-1" strike="noStrike">
                <a:latin typeface="Arial"/>
              </a:rPr>
              <a:t> (</a:t>
            </a:r>
            <a:r>
              <a:rPr b="1" lang="de-DE" sz="2800" spc="-1" strike="noStrike">
                <a:latin typeface="Arial"/>
              </a:rPr>
              <a:t>GEO</a:t>
            </a:r>
            <a:r>
              <a:rPr b="0" lang="de-DE" sz="2800" spc="-1" strike="noStrike">
                <a:latin typeface="Arial"/>
              </a:rPr>
              <a:t>) is a circular </a:t>
            </a:r>
            <a:r>
              <a:rPr b="0" lang="de-DE" sz="2800" spc="-1" strike="noStrike">
                <a:latin typeface="Arial"/>
                <a:hlinkClick r:id="rId2"/>
              </a:rPr>
              <a:t>orbit</a:t>
            </a:r>
            <a:r>
              <a:rPr b="0" lang="de-DE" sz="2800" spc="-1" strike="noStrike">
                <a:latin typeface="Arial"/>
              </a:rPr>
              <a:t> 35,786 kilometres (22,236 mi) above the Earth's </a:t>
            </a:r>
            <a:r>
              <a:rPr b="0" lang="de-DE" sz="2800" spc="-1" strike="noStrike">
                <a:latin typeface="Arial"/>
                <a:hlinkClick r:id="rId3"/>
              </a:rPr>
              <a:t>equator</a:t>
            </a:r>
            <a:r>
              <a:rPr b="0" lang="de-DE" sz="2800" spc="-1" strike="noStrike">
                <a:latin typeface="Arial"/>
              </a:rPr>
              <a:t> and following the direction of the Earth's rotation. An object in such an orbit has an </a:t>
            </a:r>
            <a:r>
              <a:rPr b="0" lang="de-DE" sz="2800" spc="-1" strike="noStrike">
                <a:latin typeface="Arial"/>
                <a:hlinkClick r:id="rId4"/>
              </a:rPr>
              <a:t>orbital period</a:t>
            </a:r>
            <a:r>
              <a:rPr b="0" lang="de-DE" sz="2800" spc="-1" strike="noStrike">
                <a:latin typeface="Arial"/>
              </a:rPr>
              <a:t> equal to the Earth's rotational period (one </a:t>
            </a:r>
            <a:r>
              <a:rPr b="0" lang="de-DE" sz="2800" spc="-1" strike="noStrike">
                <a:latin typeface="Arial"/>
                <a:hlinkClick r:id="rId5"/>
              </a:rPr>
              <a:t>sidereal day</a:t>
            </a:r>
            <a:r>
              <a:rPr b="0" lang="de-DE" sz="2800" spc="-1" strike="noStrike">
                <a:latin typeface="Arial"/>
              </a:rPr>
              <a:t>) and thus appears motionless, at a fixed position in the sky, to ground observers. </a:t>
            </a:r>
            <a:r>
              <a:rPr b="0" lang="de-DE" sz="2800" spc="-1" strike="noStrike">
                <a:latin typeface="Arial"/>
                <a:hlinkClick r:id="rId6"/>
              </a:rPr>
              <a:t>Communications satellites</a:t>
            </a:r>
            <a:r>
              <a:rPr b="0" lang="de-DE" sz="2800" spc="-1" strike="noStrike">
                <a:latin typeface="Arial"/>
              </a:rPr>
              <a:t> and </a:t>
            </a:r>
            <a:r>
              <a:rPr b="0" lang="de-DE" sz="2800" spc="-1" strike="noStrike">
                <a:latin typeface="Arial"/>
                <a:hlinkClick r:id="rId7"/>
              </a:rPr>
              <a:t>weather satellites</a:t>
            </a:r>
            <a:r>
              <a:rPr b="0" lang="de-DE" sz="2800" spc="-1" strike="noStrike">
                <a:latin typeface="Arial"/>
              </a:rPr>
              <a:t> are often placed in geostationary orbits, so that the </a:t>
            </a:r>
            <a:r>
              <a:rPr b="0" lang="de-DE" sz="2800" spc="-1" strike="noStrike">
                <a:latin typeface="Arial"/>
                <a:hlinkClick r:id="rId8"/>
              </a:rPr>
              <a:t>satellite antennas</a:t>
            </a:r>
            <a:r>
              <a:rPr b="0" lang="de-DE" sz="2800" spc="-1" strike="noStrike">
                <a:latin typeface="Arial"/>
              </a:rPr>
              <a:t> (located on </a:t>
            </a:r>
            <a:r>
              <a:rPr b="0" lang="de-DE" sz="2800" spc="-1" strike="noStrike">
                <a:latin typeface="Arial"/>
                <a:hlinkClick r:id="rId9"/>
              </a:rPr>
              <a:t>Earth</a:t>
            </a:r>
            <a:r>
              <a:rPr b="0" lang="de-DE" sz="2800" spc="-1" strike="noStrike">
                <a:latin typeface="Arial"/>
              </a:rPr>
              <a:t>) that communicate with them do not have to rotate to track them, but can be pointed permanently at the position in the sky where the satellites are located</a:t>
            </a:r>
            <a:endParaRPr b="0" lang="de-DE" sz="28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Future of the Outernet</a:t>
            </a:r>
            <a:endParaRPr b="0" lang="de-DE" sz="3570" spc="-1" strike="noStrike">
              <a:solidFill>
                <a:srgbClr val="ffffff"/>
              </a:solidFill>
              <a:latin typeface="Arial"/>
            </a:endParaRPr>
          </a:p>
        </p:txBody>
      </p:sp>
      <p:sp>
        <p:nvSpPr>
          <p:cNvPr id="58"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Cost of Data – 20mb per day – needs to be increased</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Potential Competetion – Google- Project Loon</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and Facebook.</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Next 3-6 months are important to the Outernet service as new satellite data rates are negotiated and a new receiver board to replace Dreamcatcher is anticipated.</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Like the Outernet the goal of Google and Facebook is to capture a share of the close to 5 billion people on earth without internet service.  </a:t>
            </a:r>
            <a:endParaRPr b="0" lang="de-DE" sz="26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504000" y="216000"/>
            <a:ext cx="7020000" cy="936000"/>
          </a:xfrm>
          <a:prstGeom prst="rect">
            <a:avLst/>
          </a:prstGeom>
          <a:noFill/>
          <a:ln>
            <a:noFill/>
          </a:ln>
        </p:spPr>
        <p:txBody>
          <a:bodyPr lIns="0" rIns="0" tIns="0" bIns="0" anchor="ctr"/>
          <a:p>
            <a:r>
              <a:rPr b="0" lang="de-DE" sz="3570" spc="-1" strike="noStrike">
                <a:solidFill>
                  <a:srgbClr val="ffffff"/>
                </a:solidFill>
                <a:latin typeface="Arial"/>
              </a:rPr>
              <a:t>Project Loon by Google</a:t>
            </a:r>
            <a:endParaRPr b="0" lang="de-DE" sz="3570" spc="-1" strike="noStrike">
              <a:solidFill>
                <a:srgbClr val="ffffff"/>
              </a:solidFill>
              <a:latin typeface="Arial"/>
            </a:endParaRPr>
          </a:p>
        </p:txBody>
      </p:sp>
      <p:sp>
        <p:nvSpPr>
          <p:cNvPr id="60" name="TextShape 2"/>
          <p:cNvSpPr txBox="1"/>
          <p:nvPr/>
        </p:nvSpPr>
        <p:spPr>
          <a:xfrm>
            <a:off x="504000" y="1368000"/>
            <a:ext cx="9072000" cy="3288240"/>
          </a:xfrm>
          <a:prstGeom prst="rect">
            <a:avLst/>
          </a:prstGeom>
          <a:noFill/>
          <a:ln>
            <a:noFill/>
          </a:ln>
        </p:spPr>
        <p:txBody>
          <a:bodyPr lIns="0" rIns="0" tIns="0" bIns="0">
            <a:normAutofit/>
          </a:bodyPr>
          <a:p>
            <a:pPr marL="432000" indent="-324000">
              <a:spcAft>
                <a:spcPts val="1148"/>
              </a:spcAft>
              <a:buClr>
                <a:srgbClr val="000000"/>
              </a:buClr>
              <a:buSzPct val="45000"/>
              <a:buFont typeface="Wingdings" charset="2"/>
              <a:buChar char=""/>
            </a:pPr>
            <a:r>
              <a:rPr b="0" lang="de-DE" sz="2600" spc="-1" strike="noStrike">
                <a:latin typeface="Arial"/>
              </a:rPr>
              <a:t>Now Google is going to dominate space: Search giant to launch 180 satellites to provide internet access for the ENTIRE planet, sources claim</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Sources claim Google will spend more than $1bn (£600m) on technology</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Satellites will orbit the Earth at lower altitudes than traditional satellites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Group also acquired a drone company to provide internet connectivity</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Facebook, meanwhile, is developing its own solar-powered drones, satellites and lasers to deliver web access to underdeveloped countries</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A separate Google project, dubbed Project Loon, is designing high-altitude balloons to provide broadband service to remote regions of the world</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Read more: http://www.dailymail.co.uk/sciencetech/article-2646039/Googles-plans-world-domination-Search-giant-launch-180-satellites-bring-internet-access-ENTIRE-planet.html#ixzz4wp6HPLsK </a:t>
            </a:r>
            <a:endParaRPr b="0" lang="de-DE" sz="2600" spc="-1" strike="noStrike">
              <a:latin typeface="Arial"/>
            </a:endParaRPr>
          </a:p>
          <a:p>
            <a:pPr marL="432000" indent="-324000">
              <a:spcAft>
                <a:spcPts val="1148"/>
              </a:spcAft>
              <a:buClr>
                <a:srgbClr val="000000"/>
              </a:buClr>
              <a:buSzPct val="45000"/>
              <a:buFont typeface="Wingdings" charset="2"/>
              <a:buChar char=""/>
            </a:pPr>
            <a:r>
              <a:rPr b="0" lang="de-DE" sz="2600" spc="-1" strike="noStrike">
                <a:latin typeface="Arial"/>
              </a:rPr>
              <a:t>Follow us: @MailOnline on Twitter | DailyMail on Facebook</a:t>
            </a:r>
            <a:endParaRPr b="0" lang="de-DE" sz="26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LibreOffice/5.4.1.2$Windows_X86_64 LibreOffice_project/ea7cb86e6eeb2bf3a5af73a8f7777ac570321527</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2017-10-03T10:43:57Z</dcterms:created>
  <dc:creator/>
  <dc:description/>
  <dc:language>en-US</dc:language>
  <cp:lastModifiedBy/>
  <cp:revision>1</cp:revision>
  <dc:subject/>
  <dc:title>Bright Blue</dc:title>
</cp:coreProperties>
</file>