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67" r:id="rId4"/>
    <p:sldId id="258" r:id="rId5"/>
    <p:sldId id="259" r:id="rId6"/>
    <p:sldId id="279" r:id="rId7"/>
    <p:sldId id="280" r:id="rId8"/>
    <p:sldId id="283" r:id="rId9"/>
    <p:sldId id="260" r:id="rId10"/>
    <p:sldId id="261" r:id="rId11"/>
    <p:sldId id="264" r:id="rId12"/>
    <p:sldId id="263" r:id="rId13"/>
    <p:sldId id="265" r:id="rId14"/>
    <p:sldId id="282" r:id="rId15"/>
    <p:sldId id="266" r:id="rId16"/>
    <p:sldId id="268" r:id="rId17"/>
    <p:sldId id="269" r:id="rId18"/>
    <p:sldId id="278" r:id="rId19"/>
    <p:sldId id="271" r:id="rId20"/>
    <p:sldId id="270" r:id="rId21"/>
    <p:sldId id="275" r:id="rId22"/>
    <p:sldId id="274" r:id="rId23"/>
    <p:sldId id="272" r:id="rId24"/>
    <p:sldId id="276" r:id="rId25"/>
    <p:sldId id="262" r:id="rId2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3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47A9158-DA4C-49B8-AD59-907977C31BE1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020DC1A-3487-4D7B-BD2F-769507CF6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0DC1A-3487-4D7B-BD2F-769507CF69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0D76-947E-41DD-865B-A466C4A22ECC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B5CB1-713E-4D42-B89C-BC51E1532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stalradio.us/crystalradios/2010-1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stalradio.net/professorcoyle/professorcoylecyl.s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kearadio.com/coils/spider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iumcalculator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akearadio.com/misc-stuff/dxnotes.php" TargetMode="External"/><Relationship Id="rId13" Type="http://schemas.openxmlformats.org/officeDocument/2006/relationships/hyperlink" Target="http://makearadio.com/coils/spider.php" TargetMode="External"/><Relationship Id="rId3" Type="http://schemas.openxmlformats.org/officeDocument/2006/relationships/hyperlink" Target="http://www.crystalradio.net/" TargetMode="External"/><Relationship Id="rId7" Type="http://schemas.openxmlformats.org/officeDocument/2006/relationships/hyperlink" Target="http://www.crystalradio.us/index.htm" TargetMode="External"/><Relationship Id="rId12" Type="http://schemas.openxmlformats.org/officeDocument/2006/relationships/hyperlink" Target="http://www.modernradiolabs.com/" TargetMode="External"/><Relationship Id="rId2" Type="http://schemas.openxmlformats.org/officeDocument/2006/relationships/notesSlide" Target="../notesSlides/notesSlide25.xml"/><Relationship Id="rId16" Type="http://schemas.openxmlformats.org/officeDocument/2006/relationships/hyperlink" Target="http://www.antiquewireless.org/otb/dxxtal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rystalradio.net/professorcoyle/professorcoylecyl.shtml" TargetMode="External"/><Relationship Id="rId11" Type="http://schemas.openxmlformats.org/officeDocument/2006/relationships/hyperlink" Target="http://www.crystal-radio.eu/index.html" TargetMode="External"/><Relationship Id="rId5" Type="http://schemas.openxmlformats.org/officeDocument/2006/relationships/hyperlink" Target="http://www.midnightscience.com/" TargetMode="External"/><Relationship Id="rId15" Type="http://schemas.openxmlformats.org/officeDocument/2006/relationships/hyperlink" Target="http://www.dxzone.com/cgi-bin/dir/jump2.cgi?ID=11200" TargetMode="External"/><Relationship Id="rId10" Type="http://schemas.openxmlformats.org/officeDocument/2006/relationships/hyperlink" Target="http://www.angelfire.com/electronic2/index1/index.html" TargetMode="External"/><Relationship Id="rId4" Type="http://schemas.openxmlformats.org/officeDocument/2006/relationships/hyperlink" Target="mailto:thecrystalsetradioclub@yahoogroups.com" TargetMode="External"/><Relationship Id="rId9" Type="http://schemas.openxmlformats.org/officeDocument/2006/relationships/hyperlink" Target="http://www.bentongue.com/xtalset/xtalset.html" TargetMode="External"/><Relationship Id="rId14" Type="http://schemas.openxmlformats.org/officeDocument/2006/relationships/hyperlink" Target="http://www.crystalradio.net/soundpowere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Crystal </a:t>
            </a: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 Sheppard</a:t>
            </a:r>
          </a:p>
          <a:p>
            <a:r>
              <a:rPr lang="en-US" dirty="0" smtClean="0"/>
              <a:t>W4ZSC</a:t>
            </a:r>
          </a:p>
          <a:p>
            <a:r>
              <a:rPr lang="en-US" dirty="0" smtClean="0"/>
              <a:t>W4ZSC@ARRL.Net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Birmingham, AL Crystal Set DX Contest BCB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Name           Stations  Points	     Location</a:t>
            </a:r>
            <a:endParaRPr lang="en-US" dirty="0" smtClean="0">
              <a:hlinkClick r:id="rId3"/>
            </a:endParaRPr>
          </a:p>
          <a:p>
            <a:r>
              <a:rPr lang="en-US" dirty="0" smtClean="0"/>
              <a:t>Mike </a:t>
            </a:r>
            <a:r>
              <a:rPr lang="en-US" dirty="0" err="1" smtClean="0"/>
              <a:t>Tuggle</a:t>
            </a:r>
            <a:r>
              <a:rPr lang="en-US" dirty="0" smtClean="0"/>
              <a:t>  106    845,105      Kaneohe, HI </a:t>
            </a:r>
          </a:p>
          <a:p>
            <a:r>
              <a:rPr lang="en-US" dirty="0" smtClean="0"/>
              <a:t>Evan Haydon 393   791,938      Lincoln, NE </a:t>
            </a:r>
          </a:p>
          <a:p>
            <a:r>
              <a:rPr lang="en-US" dirty="0" smtClean="0"/>
              <a:t>Ralf </a:t>
            </a:r>
            <a:r>
              <a:rPr lang="en-US" dirty="0" err="1" smtClean="0"/>
              <a:t>Siemieniec</a:t>
            </a:r>
            <a:r>
              <a:rPr lang="en-US" dirty="0" smtClean="0"/>
              <a:t> 227    393,417 Villach, Austria </a:t>
            </a:r>
          </a:p>
          <a:p>
            <a:r>
              <a:rPr lang="en-US" dirty="0" smtClean="0"/>
              <a:t>O. T. Anderson 133    239,639   Broken Arrow, OK </a:t>
            </a:r>
          </a:p>
          <a:p>
            <a:r>
              <a:rPr lang="en-US" dirty="0" smtClean="0"/>
              <a:t>Jack Bryant       85    106,689          Trussville, AL </a:t>
            </a:r>
          </a:p>
          <a:p>
            <a:r>
              <a:rPr lang="en-US" dirty="0" smtClean="0"/>
              <a:t>Garry Nichols    92    96,881        Manlius, NY </a:t>
            </a:r>
          </a:p>
          <a:p>
            <a:r>
              <a:rPr lang="en-US" dirty="0" smtClean="0"/>
              <a:t>Jerry Walker     44    60,750         Hammonton, NJ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Great Crystal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Antenna</a:t>
            </a:r>
          </a:p>
          <a:p>
            <a:r>
              <a:rPr lang="en-US" dirty="0" smtClean="0"/>
              <a:t>High Q </a:t>
            </a:r>
            <a:r>
              <a:rPr lang="en-US" dirty="0"/>
              <a:t>L</a:t>
            </a:r>
            <a:r>
              <a:rPr lang="en-US" dirty="0" smtClean="0"/>
              <a:t>itz Wire Coils</a:t>
            </a:r>
          </a:p>
          <a:p>
            <a:r>
              <a:rPr lang="en-US" dirty="0" smtClean="0"/>
              <a:t>Low Loss Variable Capacitors</a:t>
            </a:r>
          </a:p>
          <a:p>
            <a:r>
              <a:rPr lang="en-US" dirty="0" smtClean="0"/>
              <a:t>Traps for Local Stations also High Q</a:t>
            </a:r>
          </a:p>
          <a:p>
            <a:r>
              <a:rPr lang="en-US" dirty="0" smtClean="0"/>
              <a:t>Sound Powered Headphones</a:t>
            </a:r>
          </a:p>
          <a:p>
            <a:r>
              <a:rPr lang="en-US" dirty="0" smtClean="0"/>
              <a:t>High Performance Diodes</a:t>
            </a:r>
          </a:p>
          <a:p>
            <a:r>
              <a:rPr lang="en-US" dirty="0" smtClean="0"/>
              <a:t>Patience, Location and Luck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Detector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Germanium Diode -- 1N34, 1N60, </a:t>
            </a:r>
            <a:r>
              <a:rPr lang="en-US" dirty="0" smtClean="0"/>
              <a:t>1N277  Cost   ~  $0.25</a:t>
            </a:r>
            <a:endParaRPr lang="en-US" dirty="0" smtClean="0"/>
          </a:p>
          <a:p>
            <a:r>
              <a:rPr lang="en-US" dirty="0" smtClean="0"/>
              <a:t>Schottky Diode –1N5711, 1N5819, </a:t>
            </a:r>
            <a:r>
              <a:rPr lang="en-US" dirty="0" smtClean="0"/>
              <a:t>HP5082-2835 Cost ~$0.25 -8.00</a:t>
            </a:r>
            <a:endParaRPr lang="en-US" dirty="0" smtClean="0"/>
          </a:p>
          <a:p>
            <a:r>
              <a:rPr lang="en-US" dirty="0" smtClean="0"/>
              <a:t>Galena --lead sulfide</a:t>
            </a:r>
          </a:p>
          <a:p>
            <a:r>
              <a:rPr lang="en-US" dirty="0" smtClean="0"/>
              <a:t>Iron Pyrites</a:t>
            </a:r>
          </a:p>
          <a:p>
            <a:r>
              <a:rPr lang="en-US" dirty="0" smtClean="0"/>
              <a:t>Many other minerals in the sulfide, arsenide families</a:t>
            </a:r>
          </a:p>
          <a:p>
            <a:r>
              <a:rPr lang="en-US" dirty="0" smtClean="0"/>
              <a:t>Gillette Razor Blade with pencil lead</a:t>
            </a:r>
          </a:p>
          <a:p>
            <a:r>
              <a:rPr lang="en-US" dirty="0" smtClean="0"/>
              <a:t>Irish potato with two copper </a:t>
            </a:r>
            <a:r>
              <a:rPr lang="en-US" dirty="0" smtClean="0"/>
              <a:t>wires—unlike most radio projects it is edible if it doesn’t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Galena or Pyrite with </a:t>
            </a:r>
            <a:r>
              <a:rPr lang="en-US" dirty="0" err="1" smtClean="0"/>
              <a:t>Catwhisker</a:t>
            </a:r>
            <a:r>
              <a:rPr lang="en-US" dirty="0" smtClean="0"/>
              <a:t>—main reason to do is historical</a:t>
            </a:r>
          </a:p>
          <a:p>
            <a:r>
              <a:rPr lang="en-US" dirty="0" smtClean="0"/>
              <a:t>Silicon—high voltage drop 0.5V  seldom used</a:t>
            </a:r>
          </a:p>
          <a:p>
            <a:r>
              <a:rPr lang="en-US" dirty="0" smtClean="0"/>
              <a:t>Germanium—lowest voltage drop 0.1-0.2V, but relatively low impedance</a:t>
            </a:r>
          </a:p>
          <a:p>
            <a:r>
              <a:rPr lang="en-US" dirty="0" err="1" smtClean="0"/>
              <a:t>Schottky</a:t>
            </a:r>
            <a:r>
              <a:rPr lang="en-US" dirty="0" smtClean="0"/>
              <a:t>—voltage drop  0.25V, higher impedance. Used more often in sophisticated DX sets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Evolution Of Crystal Diodes</a:t>
            </a:r>
            <a:endParaRPr lang="en-US" sz="2800" dirty="0"/>
          </a:p>
        </p:txBody>
      </p:sp>
      <p:pic>
        <p:nvPicPr>
          <p:cNvPr id="5" name="Picture Placeholder 4" descr="Xtals689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787" b="8787"/>
          <a:stretch>
            <a:fillRect/>
          </a:stretch>
        </p:blipFill>
        <p:spPr>
          <a:xfrm>
            <a:off x="2971800" y="612775"/>
            <a:ext cx="4306888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Galena Cat whisker Detector.  Original 1N34 ~1950.  Current 1N34. Schottky Diode</a:t>
            </a:r>
            <a:endParaRPr 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Quickest is cheap ferrite BCB loop</a:t>
            </a:r>
          </a:p>
          <a:p>
            <a:r>
              <a:rPr lang="en-US" dirty="0" smtClean="0"/>
              <a:t>Typical hobby sets use cardboard or PVC tubes</a:t>
            </a:r>
          </a:p>
          <a:p>
            <a:r>
              <a:rPr lang="en-US" dirty="0" smtClean="0"/>
              <a:t>For BCB with 365 </a:t>
            </a:r>
            <a:r>
              <a:rPr lang="en-US" dirty="0" smtClean="0">
                <a:latin typeface="+mj-lt"/>
              </a:rPr>
              <a:t>pF one normally would need about 262 </a:t>
            </a:r>
            <a:r>
              <a:rPr lang="en-US" dirty="0" err="1" smtClean="0">
                <a:latin typeface="+mj-lt"/>
              </a:rPr>
              <a:t>uH</a:t>
            </a:r>
            <a:r>
              <a:rPr lang="en-US" dirty="0" smtClean="0">
                <a:latin typeface="+mj-lt"/>
              </a:rPr>
              <a:t> to cover 500kHz</a:t>
            </a:r>
          </a:p>
          <a:p>
            <a:r>
              <a:rPr lang="en-US" dirty="0" smtClean="0">
                <a:latin typeface="+mj-lt"/>
              </a:rPr>
              <a:t>Professor Coyle does cylindrical </a:t>
            </a:r>
            <a:r>
              <a:rPr lang="en-US" dirty="0" err="1" smtClean="0">
                <a:latin typeface="+mj-lt"/>
              </a:rPr>
              <a:t>calcs</a:t>
            </a:r>
            <a:r>
              <a:rPr lang="en-US" dirty="0" smtClean="0">
                <a:latin typeface="+mj-lt"/>
              </a:rPr>
              <a:t> for you.</a:t>
            </a:r>
          </a:p>
          <a:p>
            <a:pPr>
              <a:buNone/>
            </a:pPr>
            <a:r>
              <a:rPr lang="en-US" dirty="0" smtClean="0">
                <a:latin typeface="+mj-lt"/>
                <a:hlinkClick r:id="rId3"/>
              </a:rPr>
              <a:t>http://www.crystalradio.net/professorcoyle/professorcoylecyl.shtml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Other </a:t>
            </a:r>
            <a:r>
              <a:rPr lang="en-US" dirty="0" smtClean="0">
                <a:latin typeface="+mj-lt"/>
              </a:rPr>
              <a:t>forms include spider </a:t>
            </a:r>
            <a:r>
              <a:rPr lang="en-US" dirty="0" smtClean="0">
                <a:latin typeface="+mj-lt"/>
              </a:rPr>
              <a:t>web and basket weave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Spider Web Crystal Set Coils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Good High Q (though not as good as basket weave)  See web site before attempting </a:t>
            </a:r>
            <a:r>
              <a:rPr lang="en-US" dirty="0" smtClean="0">
                <a:hlinkClick r:id="rId3"/>
              </a:rPr>
              <a:t>http://makearadio.com/coils/spider.php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Mike </a:t>
            </a:r>
            <a:r>
              <a:rPr lang="en-US" sz="2400" dirty="0" err="1" smtClean="0"/>
              <a:t>Tuggle</a:t>
            </a:r>
            <a:r>
              <a:rPr lang="en-US" sz="2400" dirty="0" smtClean="0"/>
              <a:t> Basket Weave DX Crystal Set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Three Basket Weave Coils</a:t>
            </a:r>
            <a:endParaRPr lang="en-US" dirty="0"/>
          </a:p>
        </p:txBody>
      </p:sp>
      <p:pic>
        <p:nvPicPr>
          <p:cNvPr id="35842" name="Picture 2" descr="http://www.crystalradio.us/crystalradios/images09/MikeTuggle2009sprin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333" b="33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486400" cy="56673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Tuggle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Crystal Set Schematic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05400"/>
            <a:ext cx="7848600" cy="152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T1=100K-600 Ohm tapped secondary.  Silver Plated, ceramic insulation variable capacitors  470 </a:t>
            </a:r>
            <a:r>
              <a:rPr lang="en-US" sz="2000" dirty="0" err="1" smtClean="0"/>
              <a:t>pf</a:t>
            </a:r>
            <a:r>
              <a:rPr lang="en-US" sz="2000" dirty="0" smtClean="0"/>
              <a:t> per gang, 2 gang in parallel. 660/46 Litz basket wound inductors  ~185 </a:t>
            </a:r>
            <a:r>
              <a:rPr lang="en-US" sz="2000" dirty="0" err="1" smtClean="0"/>
              <a:t>uH</a:t>
            </a:r>
            <a:r>
              <a:rPr lang="en-US" sz="2000" dirty="0" smtClean="0"/>
              <a:t>, 4-5 in. dia.. L1 147 </a:t>
            </a:r>
            <a:r>
              <a:rPr lang="en-US" sz="2000" dirty="0" err="1" smtClean="0"/>
              <a:t>uH</a:t>
            </a:r>
            <a:r>
              <a:rPr lang="en-US" sz="2000" dirty="0" smtClean="0"/>
              <a:t> on 5/8 ferrite rod. C5 0.02 poly. Pot 500K linear. </a:t>
            </a:r>
            <a:endParaRPr lang="en-US" sz="2000" dirty="0"/>
          </a:p>
        </p:txBody>
      </p:sp>
      <p:pic>
        <p:nvPicPr>
          <p:cNvPr id="58370" name="Picture 2" descr="Fig. 2. Schematic of the 'Lyonodyne-17.'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49" r="249"/>
          <a:stretch>
            <a:fillRect/>
          </a:stretch>
        </p:blipFill>
        <p:spPr bwMode="auto">
          <a:xfrm>
            <a:off x="1828800" y="457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Close Up of Basket Weave Coil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38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Litz wire; 660/46 is ideal but costs about  $0.80/foot. 0.056 Dia. Equiv to #18-22wire.  Keep skin effect low.</a:t>
            </a:r>
          </a:p>
          <a:p>
            <a:r>
              <a:rPr lang="en-US" sz="2400" dirty="0" smtClean="0"/>
              <a:t>Alternate between dowels.   Five in. coil might use 13 dowels 0.125 in .  Put acrylic rods/</a:t>
            </a:r>
            <a:r>
              <a:rPr lang="en-US" sz="2400" dirty="0" err="1" smtClean="0"/>
              <a:t>Duco</a:t>
            </a:r>
            <a:r>
              <a:rPr lang="en-US" sz="2400" dirty="0" smtClean="0"/>
              <a:t> or dental floss  tape to keep windings in place.</a:t>
            </a:r>
          </a:p>
          <a:p>
            <a:r>
              <a:rPr lang="en-US" sz="2400" dirty="0" smtClean="0"/>
              <a:t>Q’s of 700-1200 possible with Litz and great care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5298" name="Picture 2" descr="First Try Basket Weave Co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00031"/>
            <a:ext cx="4038600" cy="372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Waterford Crystal Set ~1990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antique-china-porcelain-collectibles.com/images/waterford-crystal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Headphones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Crystal—Piezoelectric, very high impedance must be used with resistor in parallel (30K-100K)  </a:t>
            </a:r>
            <a:r>
              <a:rPr lang="en-US" dirty="0" smtClean="0"/>
              <a:t>Often used </a:t>
            </a:r>
            <a:r>
              <a:rPr lang="en-US" dirty="0" smtClean="0"/>
              <a:t>for simple receivers</a:t>
            </a:r>
            <a:r>
              <a:rPr lang="en-US" dirty="0" smtClean="0"/>
              <a:t>.  </a:t>
            </a:r>
            <a:r>
              <a:rPr lang="en-US" dirty="0" smtClean="0"/>
              <a:t>P</a:t>
            </a:r>
            <a:r>
              <a:rPr lang="en-US" dirty="0" smtClean="0"/>
              <a:t>oor compared to magnetic or sound powered.</a:t>
            </a:r>
            <a:endParaRPr lang="en-US" dirty="0" smtClean="0"/>
          </a:p>
          <a:p>
            <a:r>
              <a:rPr lang="en-US" dirty="0" smtClean="0"/>
              <a:t>Magnetic—Magnetic coil current from radio causes vibration of magnetic diaphragm , usually about 2000 Ohms.  Will work directly, but matching transformer helps.</a:t>
            </a:r>
          </a:p>
          <a:p>
            <a:r>
              <a:rPr lang="en-US" dirty="0" smtClean="0"/>
              <a:t>Sound Powered—Armature vibrates from coil around it in midst of permanent magnet. Diaphragm is non-magnetic so can be lighter and move more easily.  </a:t>
            </a:r>
            <a:r>
              <a:rPr lang="en-US" dirty="0" err="1" smtClean="0"/>
              <a:t>Ebay</a:t>
            </a:r>
            <a:r>
              <a:rPr lang="en-US" dirty="0" smtClean="0"/>
              <a:t> but expensive.  Best for crystal radios.  </a:t>
            </a:r>
            <a:r>
              <a:rPr lang="en-US" dirty="0"/>
              <a:t>T</a:t>
            </a:r>
            <a:r>
              <a:rPr lang="en-US" dirty="0" smtClean="0"/>
              <a:t>ypical  impedance of a few hundred Ohms.  Best to use transformer.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Design for Magnetic Headphones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Darryl Boyd,  All rights reserved</a:t>
            </a:r>
            <a:endParaRPr lang="en-US" dirty="0"/>
          </a:p>
        </p:txBody>
      </p:sp>
      <p:pic>
        <p:nvPicPr>
          <p:cNvPr id="67586" name="Picture 2" descr="http://www.crystalradio.net/soundpowered/introduction/magnetics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784" b="3784"/>
          <a:stretch>
            <a:fillRect/>
          </a:stretch>
        </p:blipFill>
        <p:spPr bwMode="auto">
          <a:xfrm>
            <a:off x="990600" y="612775"/>
            <a:ext cx="7010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Sound Powered Headphone Design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b="1" dirty="0" smtClean="0"/>
              <a:t>Darryl Boyd,  All rights reserved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Placeholder 6" descr="http://www.crystalradio.net/soundpowered/introduction/badrawing7c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8075" b="8075"/>
          <a:stretch>
            <a:fillRect/>
          </a:stretch>
        </p:blipFill>
        <p:spPr bwMode="auto">
          <a:xfrm>
            <a:off x="685800" y="6127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Generally, the higher and longer the better</a:t>
            </a:r>
          </a:p>
          <a:p>
            <a:r>
              <a:rPr lang="en-US" sz="2800" dirty="0" smtClean="0"/>
              <a:t>Low end of BCB is 566 M; half wave 928 ft.</a:t>
            </a:r>
          </a:p>
          <a:p>
            <a:r>
              <a:rPr lang="en-US" sz="2800" dirty="0" smtClean="0"/>
              <a:t>Most try for height at least 30 ft. and at least 50 ft. length</a:t>
            </a:r>
          </a:p>
          <a:p>
            <a:r>
              <a:rPr lang="en-US" sz="2800" dirty="0" smtClean="0"/>
              <a:t>One devoted Xtal </a:t>
            </a:r>
            <a:r>
              <a:rPr lang="en-US" sz="2800" dirty="0" err="1" smtClean="0"/>
              <a:t>Dxer</a:t>
            </a:r>
            <a:r>
              <a:rPr lang="en-US" sz="2800" dirty="0" smtClean="0"/>
              <a:t> sends up a helium balloon with 140 ft. Litz wire</a:t>
            </a:r>
          </a:p>
          <a:p>
            <a:r>
              <a:rPr lang="en-US" sz="2800" dirty="0" smtClean="0"/>
              <a:t>Other than long wires, beverage and loaded high verticals are popular space permitting.   Most BCB is vertically polarized</a:t>
            </a:r>
          </a:p>
          <a:p>
            <a:r>
              <a:rPr lang="en-US" sz="2800" dirty="0" smtClean="0"/>
              <a:t>Some use large loops again if space permits </a:t>
            </a:r>
          </a:p>
          <a:p>
            <a:r>
              <a:rPr lang="en-US" sz="2800" dirty="0" smtClean="0"/>
              <a:t>Advice: time to buy that mountain cabin on acreage you have always dreamed of</a:t>
            </a:r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140 ft Vertical Antenna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 Number 24 stranded with  19 strands of #36 wire.  Weight is 1.43 lbs/1000ft.  0.2 lbs for 140 ft.= 91 gm.</a:t>
            </a:r>
          </a:p>
          <a:p>
            <a:r>
              <a:rPr lang="en-US" dirty="0" smtClean="0"/>
              <a:t>Assume a 10 gm. helium balloon 12 in. diameter. Use: </a:t>
            </a:r>
            <a:r>
              <a:rPr lang="en-US" dirty="0" smtClean="0">
                <a:hlinkClick r:id="rId3"/>
              </a:rPr>
              <a:t>www.heliumcalculator.com</a:t>
            </a:r>
            <a:endParaRPr lang="en-US" dirty="0" smtClean="0"/>
          </a:p>
          <a:p>
            <a:r>
              <a:rPr lang="en-US" dirty="0" smtClean="0"/>
              <a:t>Calculator says you would need 13 balloons.</a:t>
            </a:r>
          </a:p>
          <a:p>
            <a:r>
              <a:rPr lang="en-US" dirty="0" smtClean="0"/>
              <a:t>If you could get a 24 in. balloon that weighed 20 gm., you would only need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610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 smtClean="0"/>
              <a:t>Crystal Radio Link </a:t>
            </a:r>
            <a:r>
              <a:rPr lang="en-US" sz="2000" dirty="0"/>
              <a:t> </a:t>
            </a:r>
            <a:r>
              <a:rPr lang="en-US" sz="2000" u="sng" dirty="0" smtClean="0">
                <a:hlinkClick r:id="rId3"/>
              </a:rPr>
              <a:t>http</a:t>
            </a:r>
            <a:r>
              <a:rPr lang="en-US" sz="2000" u="sng" dirty="0">
                <a:hlinkClick r:id="rId3"/>
              </a:rPr>
              <a:t>://www.crystalradio.net/</a:t>
            </a:r>
            <a:endParaRPr lang="en-US" sz="2000" dirty="0"/>
          </a:p>
          <a:p>
            <a:r>
              <a:rPr lang="en-US" sz="2000" dirty="0" smtClean="0"/>
              <a:t>Yahoo Group Crystal Radio </a:t>
            </a:r>
            <a:r>
              <a:rPr lang="en-US" sz="2000" dirty="0" smtClean="0">
                <a:hlinkClick r:id="rId4"/>
              </a:rPr>
              <a:t>thecrystalsetradioclub@yahoogroups.com</a:t>
            </a:r>
            <a:endParaRPr lang="en-US" sz="2000" dirty="0" smtClean="0"/>
          </a:p>
          <a:p>
            <a:r>
              <a:rPr lang="en-US" sz="2000" dirty="0" smtClean="0"/>
              <a:t>Xtal Set Society  </a:t>
            </a:r>
            <a:r>
              <a:rPr lang="en-US" sz="2000" dirty="0" smtClean="0">
                <a:hlinkClick r:id="rId5"/>
              </a:rPr>
              <a:t>www.midnightscience.com</a:t>
            </a:r>
            <a:endParaRPr lang="en-US" sz="2000" dirty="0" smtClean="0"/>
          </a:p>
          <a:p>
            <a:r>
              <a:rPr lang="en-US" sz="2000" dirty="0" smtClean="0"/>
              <a:t>Coil Winding </a:t>
            </a:r>
            <a:r>
              <a:rPr lang="en-US" sz="2000" dirty="0" smtClean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www.crystalradio.net/professorcoyle/professorcoylecyl.shtml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Birmingham Crystal Radio Club </a:t>
            </a:r>
            <a:r>
              <a:rPr lang="en-US" sz="2000" dirty="0" smtClean="0">
                <a:hlinkClick r:id="rId7"/>
              </a:rPr>
              <a:t>http://www.crystalradio.us/index.htm</a:t>
            </a:r>
            <a:endParaRPr lang="en-US" sz="2000" dirty="0" smtClean="0"/>
          </a:p>
          <a:p>
            <a:r>
              <a:rPr lang="en-US" sz="2000" dirty="0" smtClean="0"/>
              <a:t>Crystal Set DX Site </a:t>
            </a:r>
            <a:r>
              <a:rPr lang="en-US" sz="2000" dirty="0" smtClean="0">
                <a:hlinkClick r:id="rId8"/>
              </a:rPr>
              <a:t>http://makearadio.com/misc-stuff/dxnotes.php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Ben Tongue Crystal Analysis </a:t>
            </a:r>
            <a:r>
              <a:rPr lang="en-US" sz="2000" dirty="0" smtClean="0">
                <a:hlinkClick r:id="rId9"/>
              </a:rPr>
              <a:t>http://www.bentongue.com/xtalset/xtalset.html</a:t>
            </a:r>
            <a:endParaRPr lang="en-US" sz="2000" dirty="0" smtClean="0"/>
          </a:p>
          <a:p>
            <a:r>
              <a:rPr lang="en-US" sz="2000" dirty="0" smtClean="0"/>
              <a:t>Scott’s Hard to Find </a:t>
            </a:r>
            <a:r>
              <a:rPr lang="en-US" sz="2000" dirty="0"/>
              <a:t>P</a:t>
            </a:r>
            <a:r>
              <a:rPr lang="en-US" sz="2000" dirty="0" smtClean="0"/>
              <a:t>arts           </a:t>
            </a:r>
            <a:r>
              <a:rPr lang="en-US" sz="2000" dirty="0" smtClean="0">
                <a:hlinkClick r:id="rId10"/>
              </a:rPr>
              <a:t>http://www.angelfire.com/electronic2/index1/index.html</a:t>
            </a:r>
            <a:r>
              <a:rPr lang="en-US" sz="2000" dirty="0" smtClean="0"/>
              <a:t>          </a:t>
            </a:r>
          </a:p>
          <a:p>
            <a:r>
              <a:rPr lang="en-US" sz="2000" dirty="0" smtClean="0"/>
              <a:t>European Crystal Site  </a:t>
            </a:r>
            <a:r>
              <a:rPr lang="en-US" sz="2000" dirty="0" smtClean="0">
                <a:hlinkClick r:id="rId11"/>
              </a:rPr>
              <a:t>http://www.crystal-radio.eu/index.html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Modern Radio Labs, parts  &amp; many diagrams </a:t>
            </a:r>
            <a:r>
              <a:rPr lang="en-US" sz="2000" dirty="0" smtClean="0">
                <a:hlinkClick r:id="rId12"/>
              </a:rPr>
              <a:t>http://www.modernradiolabs.com/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Spider Web Coils </a:t>
            </a:r>
            <a:r>
              <a:rPr lang="en-US" sz="2000" dirty="0" smtClean="0">
                <a:hlinkClick r:id="rId13"/>
              </a:rPr>
              <a:t>http://makearadio.com/coils/spider.php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Boyd’s Sound powered phones </a:t>
            </a:r>
            <a:r>
              <a:rPr lang="en-US" sz="2000" dirty="0" smtClean="0">
                <a:hlinkClick r:id="rId14"/>
              </a:rPr>
              <a:t>http://www.crystalradio.net/soundpowered/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Antenna Designs </a:t>
            </a:r>
            <a:r>
              <a:rPr lang="en-US" sz="2000" dirty="0" smtClean="0">
                <a:hlinkClick r:id="rId15"/>
              </a:rPr>
              <a:t>http://www.dxzone.com/cgi-bin/dir/jump2.cgi?ID=11200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err="1" smtClean="0"/>
              <a:t>Tuggle</a:t>
            </a:r>
            <a:r>
              <a:rPr lang="en-US" sz="2000" dirty="0" smtClean="0"/>
              <a:t> </a:t>
            </a:r>
            <a:r>
              <a:rPr lang="en-US" sz="2000" dirty="0" smtClean="0"/>
              <a:t>Set Description </a:t>
            </a:r>
            <a:r>
              <a:rPr lang="en-US" sz="2000" dirty="0" smtClean="0">
                <a:hlinkClick r:id="rId16"/>
              </a:rPr>
              <a:t>http://</a:t>
            </a:r>
            <a:r>
              <a:rPr lang="en-US" sz="2000" dirty="0" smtClean="0">
                <a:hlinkClick r:id="rId16"/>
              </a:rPr>
              <a:t>www.antiquewireless.org/otb/dxxtal.htm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381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Useful Links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Rough Evolution Of Radio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Coherer: 1900-1910 Spark detector based on RF agitating particles such as Ag &amp; Ni—only dots and dashes from spark </a:t>
            </a:r>
            <a:r>
              <a:rPr lang="en-US" dirty="0" err="1" smtClean="0"/>
              <a:t>xmtrs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Electrolytic: 1902-1913 First to detect AM.  Low sensitivity, quickly replaced by diodes.  Fine Pt wire touches acid electrolytic solution and rectifies.</a:t>
            </a:r>
          </a:p>
          <a:p>
            <a:r>
              <a:rPr lang="en-US" dirty="0" smtClean="0"/>
              <a:t>Crystal: 1906-1930 Minerals rectify and could detect modulation. First for public reception of commercial radio</a:t>
            </a:r>
          </a:p>
          <a:p>
            <a:r>
              <a:rPr lang="en-US" dirty="0" smtClean="0"/>
              <a:t>Regenerative: 1915-1940 economical from tube cost—difficult to tune and noise a problem</a:t>
            </a:r>
          </a:p>
          <a:p>
            <a:r>
              <a:rPr lang="en-US" dirty="0" smtClean="0"/>
              <a:t>TRF: 1916-1940—lots of tuned circuits with little selectivity but could use speaker and great improvement on crystal.</a:t>
            </a:r>
          </a:p>
          <a:p>
            <a:r>
              <a:rPr lang="en-US" dirty="0" smtClean="0"/>
              <a:t>Superhet: Patented 1918—practical from late 20’s and remains today.  Delay due to L.O. and IF development along with expense of many tubes and power supplies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Software Defined Radio—conceived in 70’s&amp; 80’s.  For hams has been  a development of 90’s to present.  Still evolving, but likely is the future.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Marconi Crystal Set 1921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690" r="369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Cub Scout Crystal Radio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334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Parts: Wire for coil, PVC tube, resistor, germanium diode,  headphones,, </a:t>
            </a:r>
            <a:r>
              <a:rPr lang="en-US" sz="2000" b="1" dirty="0" err="1" smtClean="0"/>
              <a:t>Fahnestock</a:t>
            </a:r>
            <a:r>
              <a:rPr lang="en-US" sz="2000" b="1" dirty="0" smtClean="0"/>
              <a:t>  clips, paper clip for coil </a:t>
            </a:r>
            <a:r>
              <a:rPr lang="en-US" sz="2000" b="1" dirty="0" smtClean="0"/>
              <a:t>slider. No </a:t>
            </a:r>
            <a:r>
              <a:rPr lang="en-US" sz="2000" b="1" dirty="0" smtClean="0"/>
              <a:t>V</a:t>
            </a:r>
            <a:r>
              <a:rPr lang="en-US" sz="2000" b="1" dirty="0" smtClean="0"/>
              <a:t>ariable Cap– use ~600uH </a:t>
            </a:r>
            <a:endParaRPr lang="en-US" sz="2000" b="1" dirty="0"/>
          </a:p>
        </p:txBody>
      </p:sp>
      <p:pic>
        <p:nvPicPr>
          <p:cNvPr id="3075" name="Picture 3" descr="IMG_06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 descr="CrystalSets 00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4099" b="409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One Step Up From Cub Scout Set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CrystalSets 00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6027" b="6027"/>
          <a:stretch>
            <a:fillRect/>
          </a:stretch>
        </p:blipFill>
        <p:spPr>
          <a:xfrm>
            <a:off x="838200" y="612775"/>
            <a:ext cx="7391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Tunable Demo 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Front</a:t>
            </a:r>
            <a:endParaRPr lang="en-US" dirty="0"/>
          </a:p>
        </p:txBody>
      </p:sp>
      <p:pic>
        <p:nvPicPr>
          <p:cNvPr id="7" name="Content Placeholder 6" descr="XtalSet68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75093"/>
            <a:ext cx="4040188" cy="215085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Side Showing Switches Alligator Clips would do same job</a:t>
            </a:r>
            <a:endParaRPr lang="en-US" dirty="0"/>
          </a:p>
        </p:txBody>
      </p:sp>
      <p:pic>
        <p:nvPicPr>
          <p:cNvPr id="8" name="Content Placeholder 7" descr="DSC_689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12009"/>
            <a:ext cx="4041775" cy="26770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/>
              <a:t>Tuggle</a:t>
            </a:r>
            <a:r>
              <a:rPr lang="en-US" sz="2400" dirty="0" smtClean="0"/>
              <a:t> </a:t>
            </a:r>
            <a:r>
              <a:rPr lang="en-US" sz="2400" dirty="0" err="1" smtClean="0"/>
              <a:t>Lyondyne</a:t>
            </a:r>
            <a:r>
              <a:rPr lang="en-US" sz="2400" dirty="0" smtClean="0"/>
              <a:t> Crystal Radio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Most sophisticated DX Crystal Set with </a:t>
            </a:r>
            <a:r>
              <a:rPr lang="en-US" sz="2000" b="1" dirty="0" smtClean="0"/>
              <a:t>traps </a:t>
            </a:r>
            <a:r>
              <a:rPr lang="en-US" sz="2000" b="1" dirty="0" smtClean="0"/>
              <a:t>to tune out near-by powerful stations  </a:t>
            </a:r>
            <a:endParaRPr lang="en-US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1389" r="11389"/>
          <a:stretch>
            <a:fillRect/>
          </a:stretch>
        </p:blipFill>
        <p:spPr bwMode="auto">
          <a:xfrm>
            <a:off x="1295400" y="252514"/>
            <a:ext cx="6483116" cy="47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34997</TotalTime>
  <Words>1036</Words>
  <Application>Microsoft Office PowerPoint</Application>
  <PresentationFormat>On-screen Show (4:3)</PresentationFormat>
  <Paragraphs>133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Crystal Sets</vt:lpstr>
      <vt:lpstr>Waterford Crystal Set ~1990</vt:lpstr>
      <vt:lpstr>Rough Evolution Of Radio Receivers</vt:lpstr>
      <vt:lpstr>Marconi Crystal Set 1921</vt:lpstr>
      <vt:lpstr>Cub Scout Crystal Radio</vt:lpstr>
      <vt:lpstr>Slide 6</vt:lpstr>
      <vt:lpstr>One Step Up From Cub Scout Set</vt:lpstr>
      <vt:lpstr>Tunable Demo Set</vt:lpstr>
      <vt:lpstr>Tuggle Lyondyne Crystal Radio</vt:lpstr>
      <vt:lpstr>Birmingham, AL Crystal Set DX Contest BCB 2010</vt:lpstr>
      <vt:lpstr>Ingredients for Great Crystal Set</vt:lpstr>
      <vt:lpstr>Examples of Detector Materials</vt:lpstr>
      <vt:lpstr>Diode Choices</vt:lpstr>
      <vt:lpstr>Evolution Of Crystal Diodes</vt:lpstr>
      <vt:lpstr>Coils</vt:lpstr>
      <vt:lpstr>Spider Web Crystal Set Coils</vt:lpstr>
      <vt:lpstr>Mike Tuggle Basket Weave DX Crystal Set</vt:lpstr>
      <vt:lpstr>Tuggle Crystal Set Schematic</vt:lpstr>
      <vt:lpstr>Close Up of Basket Weave Coil</vt:lpstr>
      <vt:lpstr>Headphones</vt:lpstr>
      <vt:lpstr>Design for Magnetic Headphones</vt:lpstr>
      <vt:lpstr>Sound Powered Headphone Design</vt:lpstr>
      <vt:lpstr>Antennas</vt:lpstr>
      <vt:lpstr>140 ft Vertical Antenna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Radios</dc:title>
  <dc:creator>Albert Sheppard</dc:creator>
  <cp:lastModifiedBy>Albert Sheppard</cp:lastModifiedBy>
  <cp:revision>1581</cp:revision>
  <dcterms:created xsi:type="dcterms:W3CDTF">2012-11-26T00:41:33Z</dcterms:created>
  <dcterms:modified xsi:type="dcterms:W3CDTF">2013-01-28T19:46:02Z</dcterms:modified>
</cp:coreProperties>
</file>